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5" r:id="rId1"/>
    <p:sldMasterId id="2147483747" r:id="rId2"/>
  </p:sldMasterIdLst>
  <p:notesMasterIdLst>
    <p:notesMasterId r:id="rId28"/>
  </p:notesMasterIdLst>
  <p:sldIdLst>
    <p:sldId id="256" r:id="rId3"/>
    <p:sldId id="324" r:id="rId4"/>
    <p:sldId id="260" r:id="rId5"/>
    <p:sldId id="312" r:id="rId6"/>
    <p:sldId id="367" r:id="rId7"/>
    <p:sldId id="301" r:id="rId8"/>
    <p:sldId id="261" r:id="rId9"/>
    <p:sldId id="307" r:id="rId10"/>
    <p:sldId id="266" r:id="rId11"/>
    <p:sldId id="368" r:id="rId12"/>
    <p:sldId id="369" r:id="rId13"/>
    <p:sldId id="370" r:id="rId14"/>
    <p:sldId id="371" r:id="rId15"/>
    <p:sldId id="356" r:id="rId16"/>
    <p:sldId id="366" r:id="rId17"/>
    <p:sldId id="258" r:id="rId18"/>
    <p:sldId id="358" r:id="rId19"/>
    <p:sldId id="296" r:id="rId20"/>
    <p:sldId id="360" r:id="rId21"/>
    <p:sldId id="363" r:id="rId22"/>
    <p:sldId id="364" r:id="rId23"/>
    <p:sldId id="278" r:id="rId24"/>
    <p:sldId id="333" r:id="rId25"/>
    <p:sldId id="357" r:id="rId26"/>
    <p:sldId id="365" r:id="rId27"/>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224">
          <p15:clr>
            <a:srgbClr val="A4A3A4"/>
          </p15:clr>
        </p15:guide>
        <p15:guide id="2" pos="223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3" autoAdjust="0"/>
    <p:restoredTop sz="93849" autoAdjust="0"/>
  </p:normalViewPr>
  <p:slideViewPr>
    <p:cSldViewPr snapToGrid="0">
      <p:cViewPr varScale="1">
        <p:scale>
          <a:sx n="59" d="100"/>
          <a:sy n="59" d="100"/>
        </p:scale>
        <p:origin x="806" y="26"/>
      </p:cViewPr>
      <p:guideLst>
        <p:guide orient="horz" pos="2160"/>
        <p:guide pos="3840"/>
      </p:guideLst>
    </p:cSldViewPr>
  </p:slideViewPr>
  <p:outlineViewPr>
    <p:cViewPr>
      <p:scale>
        <a:sx n="33" d="100"/>
        <a:sy n="33" d="100"/>
      </p:scale>
      <p:origin x="0" y="-12396"/>
    </p:cViewPr>
  </p:outlineViewPr>
  <p:notesTextViewPr>
    <p:cViewPr>
      <p:scale>
        <a:sx n="1" d="1"/>
        <a:sy n="1" d="1"/>
      </p:scale>
      <p:origin x="0" y="0"/>
    </p:cViewPr>
  </p:notesTextViewPr>
  <p:notesViewPr>
    <p:cSldViewPr snapToGrid="0">
      <p:cViewPr>
        <p:scale>
          <a:sx n="85" d="100"/>
          <a:sy n="85" d="100"/>
        </p:scale>
        <p:origin x="-2124" y="210"/>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967FE8E0-9CFC-4FC6-BBC6-EE250EBAF727}"/>
              </a:ext>
            </a:extLst>
          </p:cNvPr>
          <p:cNvSpPr>
            <a:spLocks noGrp="1"/>
          </p:cNvSpPr>
          <p:nvPr>
            <p:ph type="hdr" sz="quarter"/>
          </p:nvPr>
        </p:nvSpPr>
        <p:spPr>
          <a:xfrm>
            <a:off x="0" y="0"/>
            <a:ext cx="3078163" cy="512763"/>
          </a:xfrm>
          <a:prstGeom prst="rect">
            <a:avLst/>
          </a:prstGeom>
        </p:spPr>
        <p:txBody>
          <a:bodyPr vert="horz" lIns="99075" tIns="49538" rIns="99075" bIns="49538" rtlCol="0"/>
          <a:lstStyle>
            <a:lvl1pPr algn="l" eaLnBrk="1" fontAlgn="auto" hangingPunct="1">
              <a:spcBef>
                <a:spcPts val="0"/>
              </a:spcBef>
              <a:spcAft>
                <a:spcPts val="0"/>
              </a:spcAft>
              <a:defRPr sz="1300">
                <a:latin typeface="+mn-lt"/>
                <a:cs typeface="+mn-cs"/>
              </a:defRPr>
            </a:lvl1pPr>
          </a:lstStyle>
          <a:p>
            <a:pPr>
              <a:defRPr/>
            </a:pPr>
            <a:endParaRPr lang="fr-FR"/>
          </a:p>
        </p:txBody>
      </p:sp>
      <p:sp>
        <p:nvSpPr>
          <p:cNvPr id="3" name="Espace réservé de la date 2">
            <a:extLst>
              <a:ext uri="{FF2B5EF4-FFF2-40B4-BE49-F238E27FC236}">
                <a16:creationId xmlns:a16="http://schemas.microsoft.com/office/drawing/2014/main" id="{A4C9DDCE-0325-498B-A83A-8D3D234A987F}"/>
              </a:ext>
            </a:extLst>
          </p:cNvPr>
          <p:cNvSpPr>
            <a:spLocks noGrp="1"/>
          </p:cNvSpPr>
          <p:nvPr>
            <p:ph type="dt" idx="1"/>
          </p:nvPr>
        </p:nvSpPr>
        <p:spPr>
          <a:xfrm>
            <a:off x="4024313" y="0"/>
            <a:ext cx="3078162" cy="512763"/>
          </a:xfrm>
          <a:prstGeom prst="rect">
            <a:avLst/>
          </a:prstGeom>
        </p:spPr>
        <p:txBody>
          <a:bodyPr vert="horz" lIns="99075" tIns="49538" rIns="99075" bIns="49538" rtlCol="0"/>
          <a:lstStyle>
            <a:lvl1pPr algn="r" eaLnBrk="1" fontAlgn="auto" hangingPunct="1">
              <a:spcBef>
                <a:spcPts val="0"/>
              </a:spcBef>
              <a:spcAft>
                <a:spcPts val="0"/>
              </a:spcAft>
              <a:defRPr sz="1300">
                <a:latin typeface="+mn-lt"/>
                <a:cs typeface="+mn-cs"/>
              </a:defRPr>
            </a:lvl1pPr>
          </a:lstStyle>
          <a:p>
            <a:pPr>
              <a:defRPr/>
            </a:pPr>
            <a:fld id="{F75D3279-0329-45EA-AE3F-3C53D9EC1961}" type="datetimeFigureOut">
              <a:rPr lang="fr-FR"/>
              <a:pPr>
                <a:defRPr/>
              </a:pPr>
              <a:t>12/04/2023</a:t>
            </a:fld>
            <a:endParaRPr lang="fr-FR"/>
          </a:p>
        </p:txBody>
      </p:sp>
      <p:sp>
        <p:nvSpPr>
          <p:cNvPr id="4" name="Espace réservé de l'image des diapositives 3">
            <a:extLst>
              <a:ext uri="{FF2B5EF4-FFF2-40B4-BE49-F238E27FC236}">
                <a16:creationId xmlns:a16="http://schemas.microsoft.com/office/drawing/2014/main" id="{006944C6-800F-441E-99D9-EEFF6DBF4317}"/>
              </a:ext>
            </a:extLst>
          </p:cNvPr>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pPr lvl="0"/>
            <a:endParaRPr lang="fr-FR" noProof="0"/>
          </a:p>
        </p:txBody>
      </p:sp>
      <p:sp>
        <p:nvSpPr>
          <p:cNvPr id="5" name="Espace réservé des notes 4">
            <a:extLst>
              <a:ext uri="{FF2B5EF4-FFF2-40B4-BE49-F238E27FC236}">
                <a16:creationId xmlns:a16="http://schemas.microsoft.com/office/drawing/2014/main" id="{E8046D1B-5935-4EA3-8127-5A286710DA37}"/>
              </a:ext>
            </a:extLst>
          </p:cNvPr>
          <p:cNvSpPr>
            <a:spLocks noGrp="1"/>
          </p:cNvSpPr>
          <p:nvPr>
            <p:ph type="body" sz="quarter" idx="3"/>
          </p:nvPr>
        </p:nvSpPr>
        <p:spPr>
          <a:xfrm>
            <a:off x="711200" y="4926013"/>
            <a:ext cx="5683250" cy="4029075"/>
          </a:xfrm>
          <a:prstGeom prst="rect">
            <a:avLst/>
          </a:prstGeom>
        </p:spPr>
        <p:txBody>
          <a:bodyPr vert="horz" lIns="99075" tIns="49538" rIns="99075" bIns="49538" rtlCol="0"/>
          <a:lstStyle/>
          <a:p>
            <a:pPr lvl="0"/>
            <a:r>
              <a:rPr lang="fr-FR" noProof="0"/>
              <a:t>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a:extLst>
              <a:ext uri="{FF2B5EF4-FFF2-40B4-BE49-F238E27FC236}">
                <a16:creationId xmlns:a16="http://schemas.microsoft.com/office/drawing/2014/main" id="{F090BD96-F7F0-430D-8F4A-206640E74295}"/>
              </a:ext>
            </a:extLst>
          </p:cNvPr>
          <p:cNvSpPr>
            <a:spLocks noGrp="1"/>
          </p:cNvSpPr>
          <p:nvPr>
            <p:ph type="ftr" sz="quarter" idx="4"/>
          </p:nvPr>
        </p:nvSpPr>
        <p:spPr>
          <a:xfrm>
            <a:off x="0" y="9721850"/>
            <a:ext cx="3078163" cy="512763"/>
          </a:xfrm>
          <a:prstGeom prst="rect">
            <a:avLst/>
          </a:prstGeom>
        </p:spPr>
        <p:txBody>
          <a:bodyPr vert="horz" lIns="99075" tIns="49538" rIns="99075" bIns="49538" rtlCol="0" anchor="b"/>
          <a:lstStyle>
            <a:lvl1pPr algn="l" eaLnBrk="1" fontAlgn="auto" hangingPunct="1">
              <a:spcBef>
                <a:spcPts val="0"/>
              </a:spcBef>
              <a:spcAft>
                <a:spcPts val="0"/>
              </a:spcAft>
              <a:defRPr sz="1300">
                <a:latin typeface="+mn-lt"/>
                <a:cs typeface="+mn-cs"/>
              </a:defRPr>
            </a:lvl1pPr>
          </a:lstStyle>
          <a:p>
            <a:pPr>
              <a:defRPr/>
            </a:pPr>
            <a:endParaRPr lang="fr-FR"/>
          </a:p>
        </p:txBody>
      </p:sp>
      <p:sp>
        <p:nvSpPr>
          <p:cNvPr id="7" name="Espace réservé du numéro de diapositive 6">
            <a:extLst>
              <a:ext uri="{FF2B5EF4-FFF2-40B4-BE49-F238E27FC236}">
                <a16:creationId xmlns:a16="http://schemas.microsoft.com/office/drawing/2014/main" id="{6D7BEF4C-0B43-4D6D-B520-798C8F571C13}"/>
              </a:ext>
            </a:extLst>
          </p:cNvPr>
          <p:cNvSpPr>
            <a:spLocks noGrp="1"/>
          </p:cNvSpPr>
          <p:nvPr>
            <p:ph type="sldNum" sz="quarter" idx="5"/>
          </p:nvPr>
        </p:nvSpPr>
        <p:spPr>
          <a:xfrm>
            <a:off x="4024313" y="9721850"/>
            <a:ext cx="3078162" cy="512763"/>
          </a:xfrm>
          <a:prstGeom prst="rect">
            <a:avLst/>
          </a:prstGeom>
        </p:spPr>
        <p:txBody>
          <a:bodyPr vert="horz" wrap="square" lIns="99075" tIns="49538" rIns="99075" bIns="49538" numCol="1" anchor="b" anchorCtr="0" compatLnSpc="1">
            <a:prstTxWarp prst="textNoShape">
              <a:avLst/>
            </a:prstTxWarp>
          </a:bodyPr>
          <a:lstStyle>
            <a:lvl1pPr algn="r" eaLnBrk="1" hangingPunct="1">
              <a:defRPr sz="1300" smtClean="0">
                <a:latin typeface="Calibri" panose="020F0502020204030204" pitchFamily="34" charset="0"/>
              </a:defRPr>
            </a:lvl1pPr>
          </a:lstStyle>
          <a:p>
            <a:pPr>
              <a:defRPr/>
            </a:pPr>
            <a:fld id="{63D8472E-EA46-487E-B5D3-7E4D0857B12D}"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e l'image des diapositives 1">
            <a:extLst>
              <a:ext uri="{FF2B5EF4-FFF2-40B4-BE49-F238E27FC236}">
                <a16:creationId xmlns:a16="http://schemas.microsoft.com/office/drawing/2014/main" id="{759ABAE6-A851-4A1F-B155-095427DEE0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Espace réservé des notes 2">
            <a:extLst>
              <a:ext uri="{FF2B5EF4-FFF2-40B4-BE49-F238E27FC236}">
                <a16:creationId xmlns:a16="http://schemas.microsoft.com/office/drawing/2014/main" id="{48E27992-4B97-48D8-8953-98BFAD0165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14340" name="Espace réservé du numéro de diapositive 3">
            <a:extLst>
              <a:ext uri="{FF2B5EF4-FFF2-40B4-BE49-F238E27FC236}">
                <a16:creationId xmlns:a16="http://schemas.microsoft.com/office/drawing/2014/main" id="{582E57D1-EE81-4A1D-8A7F-D285707E484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3B047F-976C-4C1C-BEEA-9C53293DA4DF}" type="slidenum">
              <a:rPr lang="fr-FR" altLang="fr-FR" sz="1300"/>
              <a:pPr>
                <a:spcBef>
                  <a:spcPct val="0"/>
                </a:spcBef>
              </a:pPr>
              <a:t>1</a:t>
            </a:fld>
            <a:endParaRPr lang="fr-FR" altLang="fr-FR"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e l'image des diapositives 1">
            <a:extLst>
              <a:ext uri="{FF2B5EF4-FFF2-40B4-BE49-F238E27FC236}">
                <a16:creationId xmlns:a16="http://schemas.microsoft.com/office/drawing/2014/main" id="{BE1E8442-65BB-4FFE-ACC2-5B04BF5694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Espace réservé des notes 2">
            <a:extLst>
              <a:ext uri="{FF2B5EF4-FFF2-40B4-BE49-F238E27FC236}">
                <a16:creationId xmlns:a16="http://schemas.microsoft.com/office/drawing/2014/main" id="{3A3D1F06-4295-46B1-8530-05E477DC82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dirty="0"/>
              <a:t>Le stage de Médecine Dentaire en 4° année est le premier contact réel de l’étudiant avec le patient ; il constitue une étape importante dans son cursus universitaire. Il a pour objectif général la prise en charge globale du patient dans les différentes disciplines de l’odontologie, permettant ainsi à l’étudiant d’appliquer les connaissances théoriques acquises lors des cours magistraux, travaux dirigés et travaux pratiques.</a:t>
            </a:r>
          </a:p>
          <a:p>
            <a:pPr eaLnBrk="1" hangingPunct="1">
              <a:spcBef>
                <a:spcPct val="0"/>
              </a:spcBef>
            </a:pPr>
            <a:r>
              <a:rPr lang="fr-FR" altLang="fr-FR" dirty="0"/>
              <a:t>Les objectifs de ce SC3 : </a:t>
            </a:r>
          </a:p>
          <a:p>
            <a:pPr eaLnBrk="1" hangingPunct="1">
              <a:spcBef>
                <a:spcPct val="0"/>
              </a:spcBef>
            </a:pPr>
            <a:r>
              <a:rPr lang="fr-FR" altLang="fr-FR" dirty="0"/>
              <a:t>Faire prendre connaissance aux étudiants :</a:t>
            </a:r>
          </a:p>
          <a:p>
            <a:pPr eaLnBrk="1" hangingPunct="1">
              <a:spcBef>
                <a:spcPct val="0"/>
              </a:spcBef>
            </a:pPr>
            <a:r>
              <a:rPr lang="fr-FR" altLang="fr-FR" dirty="0"/>
              <a:t>Du fonctionnement du CCTD, ses missions, ses différents services</a:t>
            </a:r>
          </a:p>
          <a:p>
            <a:pPr eaLnBrk="1" hangingPunct="1">
              <a:spcBef>
                <a:spcPct val="0"/>
              </a:spcBef>
            </a:pPr>
            <a:r>
              <a:rPr lang="fr-FR" altLang="fr-FR" dirty="0"/>
              <a:t>Du Circuit patient et documents administratifs utilisés</a:t>
            </a:r>
          </a:p>
          <a:p>
            <a:pPr eaLnBrk="1" hangingPunct="1">
              <a:spcBef>
                <a:spcPct val="0"/>
              </a:spcBef>
            </a:pPr>
            <a:r>
              <a:rPr lang="fr-FR" altLang="fr-FR" dirty="0"/>
              <a:t>Les compétences cliniques à acquérir et les conditions de validation des différents stages  </a:t>
            </a:r>
          </a:p>
          <a:p>
            <a:pPr eaLnBrk="1" hangingPunct="1">
              <a:spcBef>
                <a:spcPct val="0"/>
              </a:spcBef>
            </a:pPr>
            <a:r>
              <a:rPr lang="fr-FR" altLang="fr-FR" dirty="0"/>
              <a:t>Le règlement intérieur de chaque service et les règles à respecter lors du déroulement des séances de stage,</a:t>
            </a:r>
          </a:p>
          <a:p>
            <a:pPr eaLnBrk="1" hangingPunct="1">
              <a:spcBef>
                <a:spcPct val="0"/>
              </a:spcBef>
            </a:pPr>
            <a:r>
              <a:rPr lang="fr-FR" altLang="fr-FR" dirty="0"/>
              <a:t> L’organisation interne de chaque service et de son fonctionnement,</a:t>
            </a:r>
          </a:p>
          <a:p>
            <a:pPr eaLnBrk="1" hangingPunct="1">
              <a:spcBef>
                <a:spcPct val="0"/>
              </a:spcBef>
            </a:pPr>
            <a:r>
              <a:rPr lang="fr-FR" altLang="fr-FR" dirty="0"/>
              <a:t>L’organisation du travail des étudiants sur fauteuil pour chaque stage,</a:t>
            </a:r>
          </a:p>
          <a:p>
            <a:pPr eaLnBrk="1" hangingPunct="1">
              <a:spcBef>
                <a:spcPct val="0"/>
              </a:spcBef>
            </a:pPr>
            <a:r>
              <a:rPr lang="fr-FR" altLang="fr-FR" dirty="0"/>
              <a:t>Les documents administratifs propres à chaque service </a:t>
            </a:r>
          </a:p>
          <a:p>
            <a:pPr eaLnBrk="1" hangingPunct="1">
              <a:spcBef>
                <a:spcPct val="0"/>
              </a:spcBef>
            </a:pPr>
            <a:r>
              <a:rPr lang="fr-FR" altLang="fr-FR" dirty="0"/>
              <a:t>Les fiches cliniques, cahiers de stage et de validation et leur tenue pour chaque service,</a:t>
            </a:r>
          </a:p>
          <a:p>
            <a:pPr eaLnBrk="1" hangingPunct="1">
              <a:spcBef>
                <a:spcPct val="0"/>
              </a:spcBef>
            </a:pPr>
            <a:r>
              <a:rPr lang="fr-FR" altLang="fr-FR" dirty="0"/>
              <a:t>Les modalités de prise en charge des patients au sein de chaque service</a:t>
            </a:r>
          </a:p>
          <a:p>
            <a:pPr eaLnBrk="1" hangingPunct="1">
              <a:spcBef>
                <a:spcPct val="0"/>
              </a:spcBef>
            </a:pPr>
            <a:r>
              <a:rPr lang="fr-FR" altLang="fr-FR" dirty="0"/>
              <a:t>Le mode de déroulement du stage clinique dès la première séance,</a:t>
            </a:r>
          </a:p>
          <a:p>
            <a:pPr eaLnBrk="1" hangingPunct="1">
              <a:spcBef>
                <a:spcPct val="0"/>
              </a:spcBef>
            </a:pPr>
            <a:r>
              <a:rPr lang="fr-FR" altLang="fr-FR" dirty="0"/>
              <a:t>Le matériel mis à la disposition des étudiants et les règles à respecter lors de son utilisation</a:t>
            </a:r>
          </a:p>
          <a:p>
            <a:pPr eaLnBrk="1" hangingPunct="1">
              <a:spcBef>
                <a:spcPct val="0"/>
              </a:spcBef>
            </a:pPr>
            <a:endParaRPr lang="fr-FR" altLang="fr-FR" dirty="0"/>
          </a:p>
        </p:txBody>
      </p:sp>
      <p:sp>
        <p:nvSpPr>
          <p:cNvPr id="21508" name="Espace réservé du numéro de diapositive 3">
            <a:extLst>
              <a:ext uri="{FF2B5EF4-FFF2-40B4-BE49-F238E27FC236}">
                <a16:creationId xmlns:a16="http://schemas.microsoft.com/office/drawing/2014/main" id="{EAEE3430-277C-4F2F-8C01-786F8373951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17A588-6553-4308-BD0E-695D1FBB8BB7}" type="slidenum">
              <a:rPr lang="fr-FR" altLang="fr-FR" sz="1300"/>
              <a:pPr>
                <a:spcBef>
                  <a:spcPct val="0"/>
                </a:spcBef>
              </a:pPr>
              <a:t>7</a:t>
            </a:fld>
            <a:endParaRPr lang="fr-FR" altLang="fr-FR" sz="13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a:extLst>
              <a:ext uri="{FF2B5EF4-FFF2-40B4-BE49-F238E27FC236}">
                <a16:creationId xmlns:a16="http://schemas.microsoft.com/office/drawing/2014/main" id="{E23FC4B5-E758-4ADA-A24A-478464037A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Espace réservé des commentaires 2">
            <a:extLst>
              <a:ext uri="{FF2B5EF4-FFF2-40B4-BE49-F238E27FC236}">
                <a16:creationId xmlns:a16="http://schemas.microsoft.com/office/drawing/2014/main" id="{8D259A2A-4370-4A80-8A34-CF136CED29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23556" name="Espace réservé du numéro de diapositive 3">
            <a:extLst>
              <a:ext uri="{FF2B5EF4-FFF2-40B4-BE49-F238E27FC236}">
                <a16:creationId xmlns:a16="http://schemas.microsoft.com/office/drawing/2014/main" id="{B51EC1B4-9775-4F8C-8602-D8391F3C73D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D0443D-C176-4AFC-9674-E377B3FEE351}" type="slidenum">
              <a:rPr lang="fr-FR" altLang="fr-FR" sz="1300"/>
              <a:pPr>
                <a:spcBef>
                  <a:spcPct val="0"/>
                </a:spcBef>
              </a:pPr>
              <a:t>8</a:t>
            </a:fld>
            <a:endParaRPr lang="fr-FR" altLang="fr-FR" sz="13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a:extLst>
              <a:ext uri="{FF2B5EF4-FFF2-40B4-BE49-F238E27FC236}">
                <a16:creationId xmlns:a16="http://schemas.microsoft.com/office/drawing/2014/main" id="{C5450B45-515A-4637-966F-C3D039CB48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Espace réservé des commentaires 2">
            <a:extLst>
              <a:ext uri="{FF2B5EF4-FFF2-40B4-BE49-F238E27FC236}">
                <a16:creationId xmlns:a16="http://schemas.microsoft.com/office/drawing/2014/main" id="{AF79EEB2-F930-4654-9F74-61891D06BE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sz="1300"/>
              <a:t>L’unité centrale de stérilisation a pour mission de fournir des DMR stériles à l’ensemble des services utilisateurs conformément aux Bonnes Pratiques de stérilisation. </a:t>
            </a:r>
            <a:endParaRPr lang="fr-FR" altLang="fr-FR" sz="1300" i="1"/>
          </a:p>
          <a:p>
            <a:pPr eaLnBrk="1" hangingPunct="1">
              <a:spcBef>
                <a:spcPct val="0"/>
              </a:spcBef>
            </a:pPr>
            <a:r>
              <a:rPr lang="fr-FR" altLang="fr-FR" sz="1300"/>
              <a:t>L’unité centrale de stérilisation est ouverte du lundi au vendredi de 8h30 à 16h. Les horaires peuvent évoluer en fonction de l’activité des services cliniques ou de la réorganisation de l’UCS.</a:t>
            </a:r>
            <a:endParaRPr lang="fr-FR" altLang="fr-FR" sz="1300" i="1"/>
          </a:p>
          <a:p>
            <a:pPr eaLnBrk="1" hangingPunct="1">
              <a:spcBef>
                <a:spcPct val="0"/>
              </a:spcBef>
            </a:pPr>
            <a:endParaRPr lang="fr-FR" altLang="fr-FR"/>
          </a:p>
        </p:txBody>
      </p:sp>
      <p:sp>
        <p:nvSpPr>
          <p:cNvPr id="25604" name="Espace réservé du numéro de diapositive 3">
            <a:extLst>
              <a:ext uri="{FF2B5EF4-FFF2-40B4-BE49-F238E27FC236}">
                <a16:creationId xmlns:a16="http://schemas.microsoft.com/office/drawing/2014/main" id="{22650372-A54B-4F96-9BBE-4F7620F6B69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1C7747-32F3-47ED-A7F8-D8AFA20C358D}" type="slidenum">
              <a:rPr lang="fr-FR" altLang="fr-FR" sz="1300"/>
              <a:pPr>
                <a:spcBef>
                  <a:spcPct val="0"/>
                </a:spcBef>
              </a:pPr>
              <a:t>9</a:t>
            </a:fld>
            <a:endParaRPr lang="fr-FR" altLang="fr-FR" sz="13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fr-FR"/>
              <a:t>Modifiez le style du titre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pPr>
              <a:defRPr/>
            </a:pPr>
            <a:fld id="{4B779F87-4178-44A6-92FE-661D147E6886}" type="datetimeFigureOut">
              <a:rPr lang="en-US" smtClean="0"/>
              <a:pPr>
                <a:defRPr/>
              </a:pPr>
              <a:t>4/12/2023</a:t>
            </a:fld>
            <a:endParaRPr lang="en-US"/>
          </a:p>
        </p:txBody>
      </p:sp>
      <p:sp>
        <p:nvSpPr>
          <p:cNvPr id="5" name="Footer Placeholder 4"/>
          <p:cNvSpPr>
            <a:spLocks noGrp="1"/>
          </p:cNvSpPr>
          <p:nvPr>
            <p:ph type="ftr" sz="quarter" idx="11"/>
          </p:nvPr>
        </p:nvSpPr>
        <p:spPr>
          <a:xfrm>
            <a:off x="2493105" y="329307"/>
            <a:ext cx="4897310" cy="309201"/>
          </a:xfrm>
        </p:spPr>
        <p:txBody>
          <a:bodyPr/>
          <a:lstStyle/>
          <a:p>
            <a:pPr>
              <a:defRPr/>
            </a:pPr>
            <a:endParaRPr lang="en-US"/>
          </a:p>
        </p:txBody>
      </p:sp>
      <p:sp>
        <p:nvSpPr>
          <p:cNvPr id="6" name="Slide Number Placeholder 5"/>
          <p:cNvSpPr>
            <a:spLocks noGrp="1"/>
          </p:cNvSpPr>
          <p:nvPr>
            <p:ph type="sldNum" sz="quarter" idx="12"/>
          </p:nvPr>
        </p:nvSpPr>
        <p:spPr>
          <a:xfrm>
            <a:off x="1437664" y="798973"/>
            <a:ext cx="811019" cy="503578"/>
          </a:xfrm>
        </p:spPr>
        <p:txBody>
          <a:bodyPr/>
          <a:lstStyle/>
          <a:p>
            <a:pPr>
              <a:defRPr/>
            </a:pPr>
            <a:fld id="{16E370CC-53CE-4470-885E-23A1EB047041}" type="slidenum">
              <a:rPr lang="en-US" altLang="fr-FR" smtClean="0"/>
              <a:pPr>
                <a:defRPr/>
              </a:pPr>
              <a:t>‹N°›</a:t>
            </a:fld>
            <a:endParaRPr lang="en-US" altLang="fr-FR"/>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60836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fld id="{3485354D-EAD9-4473-8A09-C38478AD07F2}" type="datetimeFigureOut">
              <a:rPr lang="en-US" smtClean="0"/>
              <a:pPr>
                <a:defRPr/>
              </a:pPr>
              <a:t>4/12/2023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72FE109-4FB8-46C3-8D66-C2AB17D5B856}" type="slidenum">
              <a:rPr lang="en-US" altLang="fr-FR" smtClean="0"/>
              <a:pPr>
                <a:defRPr/>
              </a:pPr>
              <a:t>‹N°›</a:t>
            </a:fld>
            <a:endParaRPr lang="en-US" altLang="fr-FR"/>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17406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fld id="{0C26F68B-B8F7-4C2B-9817-F9FA19E6F042}" type="datetimeFigureOut">
              <a:rPr lang="en-US" smtClean="0"/>
              <a:pPr>
                <a:defRPr/>
              </a:pPr>
              <a:t>4/12/2023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E0B56B6-93C8-4D67-8228-89A5E4A16751}" type="slidenum">
              <a:rPr lang="en-US" altLang="fr-FR" smtClean="0"/>
              <a:pPr>
                <a:defRPr/>
              </a:pPr>
              <a:t>‹N°›</a:t>
            </a:fld>
            <a:endParaRPr lang="en-US" altLang="fr-FR"/>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93420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B3A354D9-6A8C-4A9F-8B87-BB3267DEBCAA}" type="datetimeFigureOut">
              <a:rPr lang="fr-FR" smtClean="0"/>
              <a:t>12/04/2023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26720D2-130B-4F7F-BB1F-87448A3CF671}" type="slidenum">
              <a:rPr lang="fr-FR" smtClean="0"/>
              <a:t>‹N°›</a:t>
            </a:fld>
            <a:endParaRPr lang="fr-FR"/>
          </a:p>
        </p:txBody>
      </p:sp>
    </p:spTree>
    <p:extLst>
      <p:ext uri="{BB962C8B-B14F-4D97-AF65-F5344CB8AC3E}">
        <p14:creationId xmlns:p14="http://schemas.microsoft.com/office/powerpoint/2010/main" val="3669017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3A354D9-6A8C-4A9F-8B87-BB3267DEBCAA}" type="datetimeFigureOut">
              <a:rPr lang="fr-FR" smtClean="0"/>
              <a:t>12/04/2023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26720D2-130B-4F7F-BB1F-87448A3CF671}" type="slidenum">
              <a:rPr lang="fr-FR" smtClean="0"/>
              <a:t>‹N°›</a:t>
            </a:fld>
            <a:endParaRPr lang="fr-FR"/>
          </a:p>
        </p:txBody>
      </p:sp>
    </p:spTree>
    <p:extLst>
      <p:ext uri="{BB962C8B-B14F-4D97-AF65-F5344CB8AC3E}">
        <p14:creationId xmlns:p14="http://schemas.microsoft.com/office/powerpoint/2010/main" val="4546520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B3A354D9-6A8C-4A9F-8B87-BB3267DEBCAA}" type="datetimeFigureOut">
              <a:rPr lang="fr-FR" smtClean="0"/>
              <a:t>12/04/2023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26720D2-130B-4F7F-BB1F-87448A3CF671}" type="slidenum">
              <a:rPr lang="fr-FR" smtClean="0"/>
              <a:t>‹N°›</a:t>
            </a:fld>
            <a:endParaRPr lang="fr-FR"/>
          </a:p>
        </p:txBody>
      </p:sp>
    </p:spTree>
    <p:extLst>
      <p:ext uri="{BB962C8B-B14F-4D97-AF65-F5344CB8AC3E}">
        <p14:creationId xmlns:p14="http://schemas.microsoft.com/office/powerpoint/2010/main" val="19558206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B3A354D9-6A8C-4A9F-8B87-BB3267DEBCAA}" type="datetimeFigureOut">
              <a:rPr lang="fr-FR" smtClean="0"/>
              <a:t>12/04/2023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26720D2-130B-4F7F-BB1F-87448A3CF671}" type="slidenum">
              <a:rPr lang="fr-FR" smtClean="0"/>
              <a:t>‹N°›</a:t>
            </a:fld>
            <a:endParaRPr lang="fr-FR"/>
          </a:p>
        </p:txBody>
      </p:sp>
    </p:spTree>
    <p:extLst>
      <p:ext uri="{BB962C8B-B14F-4D97-AF65-F5344CB8AC3E}">
        <p14:creationId xmlns:p14="http://schemas.microsoft.com/office/powerpoint/2010/main" val="1307154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B3A354D9-6A8C-4A9F-8B87-BB3267DEBCAA}" type="datetimeFigureOut">
              <a:rPr lang="fr-FR" smtClean="0"/>
              <a:t>12/04/2023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26720D2-130B-4F7F-BB1F-87448A3CF671}" type="slidenum">
              <a:rPr lang="fr-FR" smtClean="0"/>
              <a:t>‹N°›</a:t>
            </a:fld>
            <a:endParaRPr lang="fr-FR"/>
          </a:p>
        </p:txBody>
      </p:sp>
    </p:spTree>
    <p:extLst>
      <p:ext uri="{BB962C8B-B14F-4D97-AF65-F5344CB8AC3E}">
        <p14:creationId xmlns:p14="http://schemas.microsoft.com/office/powerpoint/2010/main" val="4759504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B3A354D9-6A8C-4A9F-8B87-BB3267DEBCAA}" type="datetimeFigureOut">
              <a:rPr lang="fr-FR" smtClean="0"/>
              <a:t>12/04/2023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26720D2-130B-4F7F-BB1F-87448A3CF671}" type="slidenum">
              <a:rPr lang="fr-FR" smtClean="0"/>
              <a:t>‹N°›</a:t>
            </a:fld>
            <a:endParaRPr lang="fr-FR"/>
          </a:p>
        </p:txBody>
      </p:sp>
    </p:spTree>
    <p:extLst>
      <p:ext uri="{BB962C8B-B14F-4D97-AF65-F5344CB8AC3E}">
        <p14:creationId xmlns:p14="http://schemas.microsoft.com/office/powerpoint/2010/main" val="6392581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3A354D9-6A8C-4A9F-8B87-BB3267DEBCAA}" type="datetimeFigureOut">
              <a:rPr lang="fr-FR" smtClean="0"/>
              <a:t>12/04/2023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26720D2-130B-4F7F-BB1F-87448A3CF671}" type="slidenum">
              <a:rPr lang="fr-FR" smtClean="0"/>
              <a:t>‹N°›</a:t>
            </a:fld>
            <a:endParaRPr lang="fr-FR"/>
          </a:p>
        </p:txBody>
      </p:sp>
    </p:spTree>
    <p:extLst>
      <p:ext uri="{BB962C8B-B14F-4D97-AF65-F5344CB8AC3E}">
        <p14:creationId xmlns:p14="http://schemas.microsoft.com/office/powerpoint/2010/main" val="11981113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B3A354D9-6A8C-4A9F-8B87-BB3267DEBCAA}" type="datetimeFigureOut">
              <a:rPr lang="fr-FR" smtClean="0"/>
              <a:t>12/04/2023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26720D2-130B-4F7F-BB1F-87448A3CF671}" type="slidenum">
              <a:rPr lang="fr-FR" smtClean="0"/>
              <a:t>‹N°›</a:t>
            </a:fld>
            <a:endParaRPr lang="fr-FR"/>
          </a:p>
        </p:txBody>
      </p:sp>
    </p:spTree>
    <p:extLst>
      <p:ext uri="{BB962C8B-B14F-4D97-AF65-F5344CB8AC3E}">
        <p14:creationId xmlns:p14="http://schemas.microsoft.com/office/powerpoint/2010/main" val="362212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fld id="{3C4A4C68-87B7-407D-9936-84A34A7F4236}" type="datetimeFigureOut">
              <a:rPr lang="en-US" smtClean="0"/>
              <a:pPr>
                <a:defRPr/>
              </a:pPr>
              <a:t>4/12/2023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51DA649-5B53-4B30-8EA4-755698F6580D}" type="slidenum">
              <a:rPr lang="en-US" altLang="fr-FR" smtClean="0"/>
              <a:pPr>
                <a:defRPr/>
              </a:pPr>
              <a:t>‹N°›</a:t>
            </a:fld>
            <a:endParaRPr lang="en-US" altLang="fr-FR"/>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29910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B3A354D9-6A8C-4A9F-8B87-BB3267DEBCAA}" type="datetimeFigureOut">
              <a:rPr lang="fr-FR" smtClean="0"/>
              <a:t>12/04/2023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26720D2-130B-4F7F-BB1F-87448A3CF671}" type="slidenum">
              <a:rPr lang="fr-FR" smtClean="0"/>
              <a:t>‹N°›</a:t>
            </a:fld>
            <a:endParaRPr lang="fr-FR"/>
          </a:p>
        </p:txBody>
      </p:sp>
    </p:spTree>
    <p:extLst>
      <p:ext uri="{BB962C8B-B14F-4D97-AF65-F5344CB8AC3E}">
        <p14:creationId xmlns:p14="http://schemas.microsoft.com/office/powerpoint/2010/main" val="7117959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3A354D9-6A8C-4A9F-8B87-BB3267DEBCAA}" type="datetimeFigureOut">
              <a:rPr lang="fr-FR" smtClean="0"/>
              <a:t>12/04/2023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26720D2-130B-4F7F-BB1F-87448A3CF671}" type="slidenum">
              <a:rPr lang="fr-FR" smtClean="0"/>
              <a:t>‹N°›</a:t>
            </a:fld>
            <a:endParaRPr lang="fr-FR"/>
          </a:p>
        </p:txBody>
      </p:sp>
    </p:spTree>
    <p:extLst>
      <p:ext uri="{BB962C8B-B14F-4D97-AF65-F5344CB8AC3E}">
        <p14:creationId xmlns:p14="http://schemas.microsoft.com/office/powerpoint/2010/main" val="35018699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3A354D9-6A8C-4A9F-8B87-BB3267DEBCAA}" type="datetimeFigureOut">
              <a:rPr lang="fr-FR" smtClean="0"/>
              <a:t>12/04/2023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26720D2-130B-4F7F-BB1F-87448A3CF671}" type="slidenum">
              <a:rPr lang="fr-FR" smtClean="0"/>
              <a:t>‹N°›</a:t>
            </a:fld>
            <a:endParaRPr lang="fr-FR"/>
          </a:p>
        </p:txBody>
      </p:sp>
    </p:spTree>
    <p:extLst>
      <p:ext uri="{BB962C8B-B14F-4D97-AF65-F5344CB8AC3E}">
        <p14:creationId xmlns:p14="http://schemas.microsoft.com/office/powerpoint/2010/main" val="2707857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pPr>
              <a:defRPr/>
            </a:pPr>
            <a:fld id="{524F92E4-4409-454B-9848-CA4A2CEC9404}" type="datetimeFigureOut">
              <a:rPr lang="en-US" smtClean="0"/>
              <a:pPr>
                <a:defRPr/>
              </a:pPr>
              <a:t>4/12/2023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8A31D39-1F34-4B7C-BB3E-3402AA4BDE99}" type="slidenum">
              <a:rPr lang="en-US" altLang="fr-FR" smtClean="0"/>
              <a:pPr>
                <a:defRPr/>
              </a:pPr>
              <a:t>‹N°›</a:t>
            </a:fld>
            <a:endParaRPr lang="en-US" altLang="fr-FR"/>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44068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pPr>
              <a:defRPr/>
            </a:pPr>
            <a:fld id="{1A18B0F3-FA72-4A04-A3BF-77FA5527DB7A}" type="datetimeFigureOut">
              <a:rPr lang="en-US" smtClean="0"/>
              <a:pPr>
                <a:defRPr/>
              </a:pPr>
              <a:t>4/12/2023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7E713AF-1187-4311-BB33-491C6CC97120}" type="slidenum">
              <a:rPr lang="en-US" altLang="fr-FR" smtClean="0"/>
              <a:pPr>
                <a:defRPr/>
              </a:pPr>
              <a:t>‹N°›</a:t>
            </a:fld>
            <a:endParaRPr lang="en-US" altLang="fr-FR"/>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68225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534695" y="2824269"/>
            <a:ext cx="4608576"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454792" y="2821491"/>
            <a:ext cx="4608576"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pPr>
              <a:defRPr/>
            </a:pPr>
            <a:fld id="{DCDE06A0-990A-4429-B7FD-9339C41BB0C3}" type="datetimeFigureOut">
              <a:rPr lang="en-US" smtClean="0"/>
              <a:pPr>
                <a:defRPr/>
              </a:pPr>
              <a:t>4/12/2023</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E34C7DD-80A8-47B5-A28E-E718363D5F82}" type="slidenum">
              <a:rPr lang="en-US" altLang="fr-FR" smtClean="0"/>
              <a:pPr>
                <a:defRPr/>
              </a:pPr>
              <a:t>‹N°›</a:t>
            </a:fld>
            <a:endParaRPr lang="en-US" altLang="fr-FR"/>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21662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pPr>
              <a:defRPr/>
            </a:pPr>
            <a:fld id="{89BFBBFF-3992-4F4F-8DD3-9F6CD01FC76C}" type="datetimeFigureOut">
              <a:rPr lang="en-US" smtClean="0"/>
              <a:pPr>
                <a:defRPr/>
              </a:pPr>
              <a:t>4/12/2023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B162875-C192-4F55-93DB-7343EB3E787D}" type="slidenum">
              <a:rPr lang="en-US" altLang="fr-FR" smtClean="0"/>
              <a:pPr>
                <a:defRPr/>
              </a:pPr>
              <a:t>‹N°›</a:t>
            </a:fld>
            <a:endParaRPr lang="en-US" altLang="fr-FR"/>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00797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46F1E18-3D95-4FF3-9799-19CC08CB6986}" type="datetimeFigureOut">
              <a:rPr lang="en-US" smtClean="0"/>
              <a:pPr>
                <a:defRPr/>
              </a:pPr>
              <a:t>4/12/2023</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BF684F4E-82CF-420B-8396-DC7DADCD5F96}" type="slidenum">
              <a:rPr lang="en-US" altLang="fr-FR" smtClean="0"/>
              <a:pPr>
                <a:defRPr/>
              </a:pPr>
              <a:t>‹N°›</a:t>
            </a:fld>
            <a:endParaRPr lang="en-US" altLang="fr-FR"/>
          </a:p>
        </p:txBody>
      </p:sp>
    </p:spTree>
    <p:extLst>
      <p:ext uri="{BB962C8B-B14F-4D97-AF65-F5344CB8AC3E}">
        <p14:creationId xmlns:p14="http://schemas.microsoft.com/office/powerpoint/2010/main" val="2850732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pPr>
              <a:defRPr/>
            </a:pPr>
            <a:fld id="{4158B645-BDC9-4088-B271-825D3315BC9F}" type="datetimeFigureOut">
              <a:rPr lang="en-US" smtClean="0"/>
              <a:pPr>
                <a:defRPr/>
              </a:pPr>
              <a:t>4/12/2023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A189265-AAF3-4CFA-AE68-FBC2D1C7069C}" type="slidenum">
              <a:rPr lang="en-US" altLang="fr-FR" smtClean="0"/>
              <a:pPr>
                <a:defRPr/>
              </a:pPr>
              <a:t>‹N°›</a:t>
            </a:fld>
            <a:endParaRPr lang="en-US" altLang="fr-FR"/>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06414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pPr>
              <a:defRPr/>
            </a:pPr>
            <a:fld id="{9235D0DC-30B9-4E3C-8C86-B7FA62E9E1A8}" type="datetimeFigureOut">
              <a:rPr lang="en-US" smtClean="0"/>
              <a:pPr>
                <a:defRPr/>
              </a:pPr>
              <a:t>4/12/2023</a:t>
            </a:fld>
            <a:endParaRPr lang="en-US"/>
          </a:p>
        </p:txBody>
      </p:sp>
      <p:sp>
        <p:nvSpPr>
          <p:cNvPr id="6" name="Footer Placeholder 5"/>
          <p:cNvSpPr>
            <a:spLocks noGrp="1"/>
          </p:cNvSpPr>
          <p:nvPr>
            <p:ph type="ftr" sz="quarter" idx="11"/>
          </p:nvPr>
        </p:nvSpPr>
        <p:spPr>
          <a:xfrm>
            <a:off x="1534910" y="318640"/>
            <a:ext cx="5453475" cy="320931"/>
          </a:xfr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0AFA5EC-6044-4AC2-B075-841EB2507817}" type="slidenum">
              <a:rPr lang="en-US" altLang="fr-FR" smtClean="0"/>
              <a:pPr>
                <a:defRPr/>
              </a:pPr>
              <a:t>‹N°›</a:t>
            </a:fld>
            <a:endParaRPr lang="en-US" altLang="fr-FR"/>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2911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fld id="{6652492C-2839-4659-9759-71F63A3F2AB0}" type="datetimeFigureOut">
              <a:rPr lang="en-US" smtClean="0"/>
              <a:pPr>
                <a:defRPr/>
              </a:pPr>
              <a:t>4/12/2023</a:t>
            </a:fld>
            <a:endParaRPr lang="en-US"/>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pPr>
              <a:defRPr/>
            </a:pPr>
            <a:fld id="{EEEF5535-58D1-4398-A81A-AB18DD913657}" type="slidenum">
              <a:rPr lang="en-US" altLang="fr-FR" smtClean="0"/>
              <a:pPr>
                <a:defRPr/>
              </a:pPr>
              <a:t>‹N°›</a:t>
            </a:fld>
            <a:endParaRPr lang="en-US" altLang="fr-FR"/>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547232"/>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A354D9-6A8C-4A9F-8B87-BB3267DEBCAA}" type="datetimeFigureOut">
              <a:rPr lang="fr-FR" smtClean="0"/>
              <a:t>12/04/2023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6720D2-130B-4F7F-BB1F-87448A3CF671}" type="slidenum">
              <a:rPr lang="fr-FR" smtClean="0"/>
              <a:t>‹N°›</a:t>
            </a:fld>
            <a:endParaRPr lang="fr-FR"/>
          </a:p>
        </p:txBody>
      </p:sp>
    </p:spTree>
    <p:extLst>
      <p:ext uri="{BB962C8B-B14F-4D97-AF65-F5344CB8AC3E}">
        <p14:creationId xmlns:p14="http://schemas.microsoft.com/office/powerpoint/2010/main" val="3141111295"/>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F69FBA4-D835-44E2-92D4-E810557B2338}"/>
              </a:ext>
            </a:extLst>
          </p:cNvPr>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 name="Rectangle 9">
            <a:extLst>
              <a:ext uri="{FF2B5EF4-FFF2-40B4-BE49-F238E27FC236}">
                <a16:creationId xmlns:a16="http://schemas.microsoft.com/office/drawing/2014/main" id="{6FF21FA8-95E3-45D9-9260-212772967443}"/>
              </a:ext>
            </a:extLst>
          </p:cNvPr>
          <p:cNvSpPr>
            <a:spLocks noGrp="1" noRot="1" noChangeAspect="1" noMove="1" noResize="1" noEditPoints="1" noAdjustHandles="1" noChangeArrowheads="1" noChangeShapeType="1" noTextEdit="1"/>
          </p:cNvSpPr>
          <p:nvPr/>
        </p:nvSpPr>
        <p:spPr>
          <a:xfrm>
            <a:off x="0" y="2019300"/>
            <a:ext cx="12192000" cy="4106863"/>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13316" name="Picture 11">
            <a:extLst>
              <a:ext uri="{FF2B5EF4-FFF2-40B4-BE49-F238E27FC236}">
                <a16:creationId xmlns:a16="http://schemas.microsoft.com/office/drawing/2014/main" id="{4269DC7D-2B39-4424-82C8-A92FF15BA33D}"/>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t="1538" b="-1538"/>
          <a:stretch>
            <a:fillRect/>
          </a:stretch>
        </p:blipFill>
        <p:spPr bwMode="black">
          <a:xfrm>
            <a:off x="0" y="6126163"/>
            <a:ext cx="12192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a:extLst>
              <a:ext uri="{FF2B5EF4-FFF2-40B4-BE49-F238E27FC236}">
                <a16:creationId xmlns:a16="http://schemas.microsoft.com/office/drawing/2014/main" id="{007A5307-8FCA-440C-92E5-2DBC9847FE21}"/>
              </a:ext>
            </a:extLst>
          </p:cNvPr>
          <p:cNvCxnSpPr>
            <a:cxnSpLocks noGrp="1" noRot="1" noChangeAspect="1" noMove="1" noResize="1" noEditPoints="1" noAdjustHandles="1" noChangeArrowheads="1" noChangeShapeType="1"/>
          </p:cNvCxnSpPr>
          <p:nvPr/>
        </p:nvCxnSpPr>
        <p:spPr>
          <a:xfrm>
            <a:off x="0" y="6127750"/>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B923007-0476-4251-9569-C0FE333354DC}"/>
              </a:ext>
            </a:extLst>
          </p:cNvPr>
          <p:cNvCxnSpPr>
            <a:cxnSpLocks noGrp="1" noRot="1" noChangeAspect="1" noMove="1" noResize="1" noEditPoints="1" noAdjustHandles="1" noChangeArrowheads="1" noChangeShapeType="1"/>
          </p:cNvCxnSpPr>
          <p:nvPr/>
        </p:nvCxnSpPr>
        <p:spPr>
          <a:xfrm>
            <a:off x="8128000" y="1328738"/>
            <a:ext cx="0" cy="34671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re 1">
            <a:extLst>
              <a:ext uri="{FF2B5EF4-FFF2-40B4-BE49-F238E27FC236}">
                <a16:creationId xmlns:a16="http://schemas.microsoft.com/office/drawing/2014/main" id="{9A223C7F-FC96-4C56-A2DA-BECFC575F95E}"/>
              </a:ext>
            </a:extLst>
          </p:cNvPr>
          <p:cNvSpPr>
            <a:spLocks noGrp="1"/>
          </p:cNvSpPr>
          <p:nvPr>
            <p:ph type="ctrTitle"/>
          </p:nvPr>
        </p:nvSpPr>
        <p:spPr>
          <a:xfrm>
            <a:off x="258763" y="960438"/>
            <a:ext cx="7834312" cy="4203700"/>
          </a:xfrm>
        </p:spPr>
        <p:txBody>
          <a:bodyPr anchor="ctr"/>
          <a:lstStyle/>
          <a:p>
            <a:pPr algn="r" eaLnBrk="1" fontAlgn="auto" hangingPunct="1">
              <a:spcAft>
                <a:spcPts val="0"/>
              </a:spcAft>
              <a:defRPr/>
            </a:pPr>
            <a:r>
              <a:rPr lang="fr-FR" sz="4400" b="1" dirty="0"/>
              <a:t>STAGE COMPLEMENTAIRE </a:t>
            </a:r>
            <a:r>
              <a:rPr lang="fr-FR" sz="4000" b="1" i="1" dirty="0"/>
              <a:t>D’«INITIATION A LA PRATIQUE CLINIQUE » </a:t>
            </a:r>
            <a:r>
              <a:rPr lang="fr-FR" sz="4000" b="1" dirty="0"/>
              <a:t>(SC3)</a:t>
            </a:r>
            <a:endParaRPr lang="fr-FR" sz="4400" b="1" dirty="0"/>
          </a:p>
        </p:txBody>
      </p:sp>
      <p:sp>
        <p:nvSpPr>
          <p:cNvPr id="3" name="Sous-titre 2">
            <a:extLst>
              <a:ext uri="{FF2B5EF4-FFF2-40B4-BE49-F238E27FC236}">
                <a16:creationId xmlns:a16="http://schemas.microsoft.com/office/drawing/2014/main" id="{C1E92056-7E09-481F-9337-A1E7411D8D59}"/>
              </a:ext>
            </a:extLst>
          </p:cNvPr>
          <p:cNvSpPr>
            <a:spLocks noGrp="1"/>
          </p:cNvSpPr>
          <p:nvPr>
            <p:ph type="subTitle" idx="1"/>
          </p:nvPr>
        </p:nvSpPr>
        <p:spPr>
          <a:xfrm>
            <a:off x="8453438" y="963613"/>
            <a:ext cx="2976560" cy="4197350"/>
          </a:xfrm>
        </p:spPr>
        <p:txBody>
          <a:bodyPr rtlCol="0" anchor="ctr"/>
          <a:lstStyle/>
          <a:p>
            <a:pPr eaLnBrk="1" fontAlgn="auto" hangingPunct="1">
              <a:spcAft>
                <a:spcPts val="0"/>
              </a:spcAft>
              <a:defRPr/>
            </a:pPr>
            <a:r>
              <a:rPr lang="fr-FR" sz="2400" dirty="0"/>
              <a:t>3° ANNEE</a:t>
            </a:r>
          </a:p>
          <a:p>
            <a:pPr eaLnBrk="1" fontAlgn="auto" hangingPunct="1">
              <a:spcAft>
                <a:spcPts val="0"/>
              </a:spcAft>
              <a:defRPr/>
            </a:pPr>
            <a:r>
              <a:rPr lang="fr-FR" sz="2400" dirty="0" smtClean="0"/>
              <a:t>2022-2023</a:t>
            </a:r>
            <a:endParaRPr lang="fr-FR" sz="2400" dirty="0"/>
          </a:p>
          <a:p>
            <a:pPr eaLnBrk="1" fontAlgn="auto" hangingPunct="1">
              <a:spcAft>
                <a:spcPts val="0"/>
              </a:spcAft>
              <a:defRPr/>
            </a:pPr>
            <a:r>
              <a:rPr lang="fr-FR" sz="2400" dirty="0"/>
              <a:t>Coordonateur: </a:t>
            </a:r>
          </a:p>
          <a:p>
            <a:pPr eaLnBrk="1" fontAlgn="auto" hangingPunct="1">
              <a:spcAft>
                <a:spcPts val="0"/>
              </a:spcAft>
              <a:defRPr/>
            </a:pPr>
            <a:r>
              <a:rPr lang="fr-FR" sz="2400" dirty="0"/>
              <a:t>L.  </a:t>
            </a:r>
            <a:r>
              <a:rPr lang="fr-FR" sz="2400" dirty="0" err="1"/>
              <a:t>Abdallaoui</a:t>
            </a:r>
            <a:endParaRPr lang="fr-FR" sz="2400" dirty="0"/>
          </a:p>
          <a:p>
            <a:pPr eaLnBrk="1" fontAlgn="auto" hangingPunct="1">
              <a:spcAft>
                <a:spcPts val="0"/>
              </a:spcAft>
              <a:defRPr/>
            </a:pPr>
            <a:endParaRPr lang="fr-FR" dirty="0"/>
          </a:p>
        </p:txBody>
      </p:sp>
      <p:pic>
        <p:nvPicPr>
          <p:cNvPr id="4" name="Image 3">
            <a:extLst>
              <a:ext uri="{FF2B5EF4-FFF2-40B4-BE49-F238E27FC236}">
                <a16:creationId xmlns:a16="http://schemas.microsoft.com/office/drawing/2014/main" id="{6D7E0CC8-E3A8-4652-AEDF-14D533A3508D}"/>
              </a:ext>
            </a:extLst>
          </p:cNvPr>
          <p:cNvPicPr>
            <a:picLocks noChangeAspect="1"/>
          </p:cNvPicPr>
          <p:nvPr/>
        </p:nvPicPr>
        <p:blipFill>
          <a:blip r:embed="rId4"/>
          <a:stretch>
            <a:fillRect/>
          </a:stretch>
        </p:blipFill>
        <p:spPr>
          <a:xfrm>
            <a:off x="0" y="162037"/>
            <a:ext cx="1247619" cy="895238"/>
          </a:xfrm>
          <a:prstGeom prst="rect">
            <a:avLst/>
          </a:prstGeom>
        </p:spPr>
      </p:pic>
      <p:pic>
        <p:nvPicPr>
          <p:cNvPr id="5" name="Image 4">
            <a:extLst>
              <a:ext uri="{FF2B5EF4-FFF2-40B4-BE49-F238E27FC236}">
                <a16:creationId xmlns:a16="http://schemas.microsoft.com/office/drawing/2014/main" id="{795C3F48-25F7-4673-AC91-8498888A4171}"/>
              </a:ext>
            </a:extLst>
          </p:cNvPr>
          <p:cNvPicPr>
            <a:picLocks noChangeAspect="1"/>
          </p:cNvPicPr>
          <p:nvPr/>
        </p:nvPicPr>
        <p:blipFill>
          <a:blip r:embed="rId5"/>
          <a:stretch>
            <a:fillRect/>
          </a:stretch>
        </p:blipFill>
        <p:spPr>
          <a:xfrm>
            <a:off x="10996069" y="104888"/>
            <a:ext cx="1114286" cy="904762"/>
          </a:xfrm>
          <a:prstGeom prst="rect">
            <a:avLst/>
          </a:prstGeom>
        </p:spPr>
      </p:pic>
      <p:pic>
        <p:nvPicPr>
          <p:cNvPr id="6" name="Image 5">
            <a:extLst>
              <a:ext uri="{FF2B5EF4-FFF2-40B4-BE49-F238E27FC236}">
                <a16:creationId xmlns:a16="http://schemas.microsoft.com/office/drawing/2014/main" id="{D1459FDB-0FB1-4879-AF54-E4305E5B4D15}"/>
              </a:ext>
            </a:extLst>
          </p:cNvPr>
          <p:cNvPicPr>
            <a:picLocks noChangeAspect="1"/>
          </p:cNvPicPr>
          <p:nvPr/>
        </p:nvPicPr>
        <p:blipFill>
          <a:blip r:embed="rId6"/>
          <a:stretch>
            <a:fillRect/>
          </a:stretch>
        </p:blipFill>
        <p:spPr>
          <a:xfrm>
            <a:off x="1416672" y="230189"/>
            <a:ext cx="3200677" cy="890093"/>
          </a:xfrm>
          <a:prstGeom prst="rect">
            <a:avLst/>
          </a:prstGeom>
        </p:spPr>
      </p:pic>
      <p:pic>
        <p:nvPicPr>
          <p:cNvPr id="12" name="Image 11">
            <a:extLst>
              <a:ext uri="{FF2B5EF4-FFF2-40B4-BE49-F238E27FC236}">
                <a16:creationId xmlns:a16="http://schemas.microsoft.com/office/drawing/2014/main" id="{F1A3128A-DB23-460D-B09E-45E9EBDF85D8}"/>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8453438" y="74611"/>
            <a:ext cx="2128330" cy="91927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A599D00F-DAEC-4BFD-8318-3015B8E391EC}"/>
              </a:ext>
            </a:extLst>
          </p:cNvPr>
          <p:cNvSpPr txBox="1"/>
          <p:nvPr/>
        </p:nvSpPr>
        <p:spPr>
          <a:xfrm>
            <a:off x="752926" y="457283"/>
            <a:ext cx="11363324" cy="3108543"/>
          </a:xfrm>
          <a:prstGeom prst="rect">
            <a:avLst/>
          </a:prstGeom>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002060"/>
                </a:solidFill>
                <a:effectLst/>
                <a:uLnTx/>
                <a:uFillTx/>
                <a:latin typeface="Palatino Linotype" panose="02040502050505030304"/>
                <a:ea typeface="+mn-ea"/>
                <a:cs typeface="+mn-cs"/>
              </a:rPr>
              <a:t>GROUPE B</a:t>
            </a:r>
          </a:p>
          <a:p>
            <a:pPr marL="261938" marR="0" lvl="0" indent="-26193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srgbClr val="002060"/>
                </a:solidFill>
                <a:effectLst/>
                <a:uLnTx/>
                <a:uFillTx/>
                <a:latin typeface="Palatino Linotype" panose="02040502050505030304"/>
                <a:ea typeface="+mn-ea"/>
                <a:cs typeface="+mn-cs"/>
              </a:rPr>
              <a:t>Présentation de l’UCS/ projection de vidéos (</a:t>
            </a:r>
            <a:r>
              <a:rPr kumimoji="0" lang="fr-FR" sz="2800" b="0" i="0" u="none" strike="noStrike" kern="1200" cap="none" spc="0" normalizeH="0" baseline="0" noProof="0" dirty="0" smtClean="0">
                <a:ln>
                  <a:noFill/>
                </a:ln>
                <a:solidFill>
                  <a:srgbClr val="002060"/>
                </a:solidFill>
                <a:effectLst/>
                <a:uLnTx/>
                <a:uFillTx/>
                <a:latin typeface="Palatino Linotype" panose="02040502050505030304"/>
                <a:ea typeface="+mn-ea"/>
                <a:cs typeface="+mn-cs"/>
              </a:rPr>
              <a:t>8h30-11h)</a:t>
            </a:r>
          </a:p>
          <a:p>
            <a:pPr marL="261938" marR="0" lvl="0" indent="-26193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smtClean="0">
                <a:ln>
                  <a:noFill/>
                </a:ln>
                <a:solidFill>
                  <a:srgbClr val="002060"/>
                </a:solidFill>
                <a:effectLst/>
                <a:uLnTx/>
                <a:uFillTx/>
                <a:latin typeface="Palatino Linotype" panose="02040502050505030304"/>
                <a:ea typeface="+mn-ea"/>
                <a:cs typeface="+mn-cs"/>
              </a:rPr>
              <a:t>Evaluation (11h-11h30)</a:t>
            </a:r>
            <a:endParaRPr kumimoji="0" lang="fr-FR" sz="2800" b="0" i="0" u="none" strike="noStrike" kern="1200" cap="none" spc="0" normalizeH="0" baseline="0" noProof="0" dirty="0">
              <a:ln>
                <a:noFill/>
              </a:ln>
              <a:solidFill>
                <a:srgbClr val="002060"/>
              </a:solidFill>
              <a:effectLst/>
              <a:uLnTx/>
              <a:uFillTx/>
              <a:latin typeface="Palatino Linotype" panose="02040502050505030304"/>
              <a:ea typeface="+mn-ea"/>
              <a:cs typeface="+mn-cs"/>
            </a:endParaRPr>
          </a:p>
          <a:p>
            <a:pPr marL="261938" marR="0" lvl="0" indent="-26193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srgbClr val="002060"/>
                </a:solidFill>
                <a:effectLst/>
                <a:uLnTx/>
                <a:uFillTx/>
                <a:latin typeface="Palatino Linotype" panose="02040502050505030304"/>
                <a:ea typeface="+mn-ea"/>
                <a:cs typeface="+mn-cs"/>
              </a:rPr>
              <a:t>Activités de démonstrations/ projections de vidéos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baseline="0" noProof="0" dirty="0">
                <a:ln>
                  <a:noFill/>
                </a:ln>
                <a:solidFill>
                  <a:srgbClr val="002060"/>
                </a:solidFill>
                <a:effectLst/>
                <a:uLnTx/>
                <a:uFillTx/>
                <a:latin typeface="Palatino Linotype" panose="02040502050505030304"/>
                <a:ea typeface="+mn-ea"/>
                <a:cs typeface="+mn-cs"/>
              </a:rPr>
              <a:t>(salle APP/ fauteuils assistantes dentaires) (</a:t>
            </a:r>
            <a:r>
              <a:rPr kumimoji="0" lang="fr-FR" sz="2800" b="0" i="0" u="none" strike="noStrike" kern="1200" cap="none" spc="0" normalizeH="0" baseline="0" noProof="0" dirty="0" smtClean="0">
                <a:ln>
                  <a:noFill/>
                </a:ln>
                <a:solidFill>
                  <a:srgbClr val="002060"/>
                </a:solidFill>
                <a:effectLst/>
                <a:uLnTx/>
                <a:uFillTx/>
                <a:latin typeface="Palatino Linotype" panose="02040502050505030304"/>
                <a:ea typeface="+mn-ea"/>
                <a:cs typeface="+mn-cs"/>
              </a:rPr>
              <a:t>12h30-15h)</a:t>
            </a:r>
            <a:endParaRPr kumimoji="0" lang="fr-FR" sz="2800" b="0" i="0" u="none" strike="noStrike" kern="1200" cap="none" spc="0" normalizeH="0" baseline="0" noProof="0" dirty="0">
              <a:ln>
                <a:noFill/>
              </a:ln>
              <a:solidFill>
                <a:srgbClr val="002060"/>
              </a:solidFill>
              <a:effectLst/>
              <a:uLnTx/>
              <a:uFillTx/>
              <a:latin typeface="Palatino Linotype" panose="02040502050505030304"/>
              <a:ea typeface="+mn-ea"/>
              <a:cs typeface="+mn-cs"/>
            </a:endParaRPr>
          </a:p>
          <a:p>
            <a:pPr marL="261938" marR="0" lvl="0" indent="-26193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srgbClr val="002060"/>
                </a:solidFill>
                <a:effectLst/>
                <a:uLnTx/>
                <a:uFillTx/>
                <a:latin typeface="Palatino Linotype" panose="02040502050505030304"/>
                <a:ea typeface="+mn-ea"/>
                <a:cs typeface="+mn-cs"/>
              </a:rPr>
              <a:t>Evaluation (</a:t>
            </a:r>
            <a:r>
              <a:rPr kumimoji="0" lang="fr-FR" sz="2800" b="0" i="0" u="none" strike="noStrike" kern="1200" cap="none" spc="0" normalizeH="0" baseline="0" noProof="0" dirty="0" smtClean="0">
                <a:ln>
                  <a:noFill/>
                </a:ln>
                <a:solidFill>
                  <a:srgbClr val="002060"/>
                </a:solidFill>
                <a:effectLst/>
                <a:uLnTx/>
                <a:uFillTx/>
                <a:latin typeface="Palatino Linotype" panose="02040502050505030304"/>
                <a:ea typeface="+mn-ea"/>
                <a:cs typeface="+mn-cs"/>
              </a:rPr>
              <a:t>15h-15h30)</a:t>
            </a:r>
            <a:r>
              <a:rPr kumimoji="0" lang="fr-FR" sz="2800" b="0" i="0" u="none" strike="noStrike" kern="1200" cap="none" spc="0" normalizeH="0" baseline="0" noProof="0" dirty="0">
                <a:ln>
                  <a:noFill/>
                </a:ln>
                <a:solidFill>
                  <a:srgbClr val="002060"/>
                </a:solidFill>
                <a:effectLst/>
                <a:uLnTx/>
                <a:uFillTx/>
                <a:latin typeface="Palatino Linotype" panose="02040502050505030304"/>
                <a:ea typeface="+mn-ea"/>
                <a:cs typeface="+mn-cs"/>
              </a:rPr>
              <a:t/>
            </a:r>
            <a:br>
              <a:rPr kumimoji="0" lang="fr-FR" sz="2800" b="0" i="0" u="none" strike="noStrike" kern="1200" cap="none" spc="0" normalizeH="0" baseline="0" noProof="0" dirty="0">
                <a:ln>
                  <a:noFill/>
                </a:ln>
                <a:solidFill>
                  <a:srgbClr val="002060"/>
                </a:solidFill>
                <a:effectLst/>
                <a:uLnTx/>
                <a:uFillTx/>
                <a:latin typeface="Palatino Linotype" panose="02040502050505030304"/>
                <a:ea typeface="+mn-ea"/>
                <a:cs typeface="+mn-cs"/>
              </a:rPr>
            </a:br>
            <a:endParaRPr kumimoji="0" lang="fr-FR" sz="2800" b="0" i="0" u="none" strike="noStrike" kern="1200" cap="none" spc="0" normalizeH="0" baseline="0" noProof="0" dirty="0">
              <a:ln>
                <a:noFill/>
              </a:ln>
              <a:solidFill>
                <a:prstClr val="black"/>
              </a:solidFill>
              <a:effectLst/>
              <a:uLnTx/>
              <a:uFillTx/>
              <a:latin typeface="Palatino Linotype" panose="02040502050505030304"/>
              <a:ea typeface="+mn-ea"/>
              <a:cs typeface="+mn-cs"/>
            </a:endParaRPr>
          </a:p>
        </p:txBody>
      </p:sp>
      <p:sp>
        <p:nvSpPr>
          <p:cNvPr id="7" name="ZoneTexte 6">
            <a:extLst>
              <a:ext uri="{FF2B5EF4-FFF2-40B4-BE49-F238E27FC236}">
                <a16:creationId xmlns:a16="http://schemas.microsoft.com/office/drawing/2014/main" id="{3F74CACE-FD45-46C3-A964-0C729D22991A}"/>
              </a:ext>
            </a:extLst>
          </p:cNvPr>
          <p:cNvSpPr txBox="1"/>
          <p:nvPr/>
        </p:nvSpPr>
        <p:spPr>
          <a:xfrm>
            <a:off x="752926" y="3692078"/>
            <a:ext cx="11339512" cy="3108543"/>
          </a:xfrm>
          <a:prstGeom prst="rect">
            <a:avLst/>
          </a:prstGeom>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002060"/>
                </a:solidFill>
                <a:effectLst/>
                <a:uLnTx/>
                <a:uFillTx/>
                <a:latin typeface="Palatino Linotype" panose="02040502050505030304"/>
                <a:ea typeface="+mn-ea"/>
                <a:cs typeface="+mn-cs"/>
              </a:rPr>
              <a:t>GROUPE A</a:t>
            </a:r>
          </a:p>
          <a:p>
            <a:pPr marL="261938" marR="0" lvl="0" indent="-26193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srgbClr val="002060"/>
                </a:solidFill>
                <a:effectLst/>
                <a:uLnTx/>
                <a:uFillTx/>
                <a:latin typeface="Palatino Linotype" panose="02040502050505030304"/>
                <a:ea typeface="+mn-ea"/>
                <a:cs typeface="+mn-cs"/>
              </a:rPr>
              <a:t>Activités de démonstrations/ projections de vidéos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baseline="0" noProof="0" dirty="0">
                <a:ln>
                  <a:noFill/>
                </a:ln>
                <a:solidFill>
                  <a:srgbClr val="002060"/>
                </a:solidFill>
                <a:effectLst/>
                <a:uLnTx/>
                <a:uFillTx/>
                <a:latin typeface="Palatino Linotype" panose="02040502050505030304"/>
                <a:ea typeface="+mn-ea"/>
                <a:cs typeface="+mn-cs"/>
              </a:rPr>
              <a:t>(salle APP/ fauteuils assistantes dentaires) (</a:t>
            </a:r>
            <a:r>
              <a:rPr kumimoji="0" lang="fr-FR" sz="2800" b="0" i="0" u="none" strike="noStrike" kern="1200" cap="none" spc="0" normalizeH="0" baseline="0" noProof="0" dirty="0" smtClean="0">
                <a:ln>
                  <a:noFill/>
                </a:ln>
                <a:solidFill>
                  <a:srgbClr val="002060"/>
                </a:solidFill>
                <a:effectLst/>
                <a:uLnTx/>
                <a:uFillTx/>
                <a:latin typeface="Palatino Linotype" panose="02040502050505030304"/>
                <a:ea typeface="+mn-ea"/>
                <a:cs typeface="+mn-cs"/>
              </a:rPr>
              <a:t>8H30-11h)</a:t>
            </a:r>
          </a:p>
          <a:p>
            <a:pPr marL="177800" marR="0" lvl="0" indent="-1778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smtClean="0">
                <a:ln>
                  <a:noFill/>
                </a:ln>
                <a:solidFill>
                  <a:srgbClr val="002060"/>
                </a:solidFill>
                <a:effectLst/>
                <a:uLnTx/>
                <a:uFillTx/>
                <a:latin typeface="Palatino Linotype" panose="02040502050505030304"/>
                <a:ea typeface="+mn-ea"/>
                <a:cs typeface="+mn-cs"/>
              </a:rPr>
              <a:t> Evaluation (11h-11h30)</a:t>
            </a:r>
            <a:endParaRPr kumimoji="0" lang="fr-FR" sz="2800" b="0" i="0" u="none" strike="noStrike" kern="1200" cap="none" spc="0" normalizeH="0" baseline="0" noProof="0" dirty="0">
              <a:ln>
                <a:noFill/>
              </a:ln>
              <a:solidFill>
                <a:srgbClr val="002060"/>
              </a:solidFill>
              <a:effectLst/>
              <a:uLnTx/>
              <a:uFillTx/>
              <a:latin typeface="Palatino Linotype" panose="02040502050505030304"/>
              <a:ea typeface="+mn-ea"/>
              <a:cs typeface="+mn-cs"/>
            </a:endParaRPr>
          </a:p>
          <a:p>
            <a:pPr marL="261938" marR="0" lvl="0" indent="-26193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srgbClr val="002060"/>
                </a:solidFill>
                <a:effectLst/>
                <a:uLnTx/>
                <a:uFillTx/>
                <a:latin typeface="Palatino Linotype" panose="02040502050505030304"/>
                <a:ea typeface="+mn-ea"/>
                <a:cs typeface="+mn-cs"/>
              </a:rPr>
              <a:t>Présentation de l’UCS/projections de vidéos (</a:t>
            </a:r>
            <a:r>
              <a:rPr kumimoji="0" lang="fr-FR" sz="2800" b="0" i="0" u="none" strike="noStrike" kern="1200" cap="none" spc="0" normalizeH="0" baseline="0" noProof="0" dirty="0" smtClean="0">
                <a:ln>
                  <a:noFill/>
                </a:ln>
                <a:solidFill>
                  <a:srgbClr val="002060"/>
                </a:solidFill>
                <a:effectLst/>
                <a:uLnTx/>
                <a:uFillTx/>
                <a:latin typeface="Palatino Linotype" panose="02040502050505030304"/>
                <a:ea typeface="+mn-ea"/>
                <a:cs typeface="+mn-cs"/>
              </a:rPr>
              <a:t>12h30-15h)</a:t>
            </a:r>
            <a:endParaRPr kumimoji="0" lang="fr-FR" sz="2800" b="0" i="0" u="none" strike="noStrike" kern="1200" cap="none" spc="0" normalizeH="0" baseline="0" noProof="0" dirty="0">
              <a:ln>
                <a:noFill/>
              </a:ln>
              <a:solidFill>
                <a:srgbClr val="002060"/>
              </a:solidFill>
              <a:effectLst/>
              <a:uLnTx/>
              <a:uFillTx/>
              <a:latin typeface="Palatino Linotype" panose="02040502050505030304"/>
              <a:ea typeface="+mn-ea"/>
              <a:cs typeface="+mn-cs"/>
            </a:endParaRPr>
          </a:p>
          <a:p>
            <a:pPr marL="261938" marR="0" lvl="0" indent="-26193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srgbClr val="002060"/>
                </a:solidFill>
                <a:effectLst/>
                <a:uLnTx/>
                <a:uFillTx/>
                <a:latin typeface="Palatino Linotype" panose="02040502050505030304"/>
                <a:ea typeface="+mn-ea"/>
                <a:cs typeface="+mn-cs"/>
              </a:rPr>
              <a:t>Evaluation (</a:t>
            </a:r>
            <a:r>
              <a:rPr kumimoji="0" lang="fr-FR" sz="2800" b="0" i="0" u="none" strike="noStrike" kern="1200" cap="none" spc="0" normalizeH="0" baseline="0" noProof="0" dirty="0" smtClean="0">
                <a:ln>
                  <a:noFill/>
                </a:ln>
                <a:solidFill>
                  <a:srgbClr val="002060"/>
                </a:solidFill>
                <a:effectLst/>
                <a:uLnTx/>
                <a:uFillTx/>
                <a:latin typeface="Palatino Linotype" panose="02040502050505030304"/>
                <a:ea typeface="+mn-ea"/>
                <a:cs typeface="+mn-cs"/>
              </a:rPr>
              <a:t>15h-15h30)</a:t>
            </a:r>
            <a:endParaRPr kumimoji="0" lang="fr-FR" sz="2800" b="0" i="0" u="none" strike="noStrike" kern="1200" cap="none" spc="0" normalizeH="0" baseline="0" noProof="0" dirty="0">
              <a:ln>
                <a:noFill/>
              </a:ln>
              <a:solidFill>
                <a:srgbClr val="002060"/>
              </a:solidFill>
              <a:effectLst/>
              <a:uLnTx/>
              <a:uFillTx/>
              <a:latin typeface="Palatino Linotype" panose="02040502050505030304"/>
              <a:ea typeface="+mn-ea"/>
              <a:cs typeface="+mn-cs"/>
            </a:endParaRPr>
          </a:p>
          <a:p>
            <a:pPr marL="261938" marR="0" lvl="0" indent="-26193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2800" b="0" i="0" u="none" strike="noStrike" kern="1200" cap="none" spc="0" normalizeH="0" baseline="0" noProof="0" dirty="0">
              <a:ln>
                <a:noFill/>
              </a:ln>
              <a:solidFill>
                <a:prstClr val="black"/>
              </a:solidFill>
              <a:effectLst/>
              <a:uLnTx/>
              <a:uFillTx/>
              <a:latin typeface="Palatino Linotype" panose="02040502050505030304"/>
              <a:ea typeface="+mn-ea"/>
              <a:cs typeface="+mn-cs"/>
            </a:endParaRPr>
          </a:p>
        </p:txBody>
      </p:sp>
    </p:spTree>
    <p:extLst>
      <p:ext uri="{BB962C8B-B14F-4D97-AF65-F5344CB8AC3E}">
        <p14:creationId xmlns:p14="http://schemas.microsoft.com/office/powerpoint/2010/main" val="293607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6D8DD7-AEA8-486C-977C-B14E95FAF2B7}"/>
              </a:ext>
            </a:extLst>
          </p:cNvPr>
          <p:cNvSpPr>
            <a:spLocks noGrp="1"/>
          </p:cNvSpPr>
          <p:nvPr>
            <p:ph type="title"/>
          </p:nvPr>
        </p:nvSpPr>
        <p:spPr>
          <a:xfrm>
            <a:off x="243681" y="0"/>
            <a:ext cx="9520158" cy="1049235"/>
          </a:xfrm>
        </p:spPr>
        <p:txBody>
          <a:bodyPr/>
          <a:lstStyle/>
          <a:p>
            <a:pPr eaLnBrk="1" fontAlgn="auto" hangingPunct="1">
              <a:spcAft>
                <a:spcPts val="0"/>
              </a:spcAft>
              <a:defRPr/>
            </a:pPr>
            <a:r>
              <a:rPr lang="fr-FR" dirty="0"/>
              <a:t>OBJECTIFS SPECIFIQUES A L’UCS</a:t>
            </a:r>
          </a:p>
        </p:txBody>
      </p:sp>
      <p:sp>
        <p:nvSpPr>
          <p:cNvPr id="3" name="Espace réservé du contenu 2">
            <a:extLst>
              <a:ext uri="{FF2B5EF4-FFF2-40B4-BE49-F238E27FC236}">
                <a16:creationId xmlns:a16="http://schemas.microsoft.com/office/drawing/2014/main" id="{029DCB09-81A4-4103-8F80-9AD92C8DEBD6}"/>
              </a:ext>
            </a:extLst>
          </p:cNvPr>
          <p:cNvSpPr>
            <a:spLocks noGrp="1"/>
          </p:cNvSpPr>
          <p:nvPr>
            <p:ph idx="1"/>
          </p:nvPr>
        </p:nvSpPr>
        <p:spPr>
          <a:xfrm>
            <a:off x="243681" y="1280954"/>
            <a:ext cx="11704637" cy="4296092"/>
          </a:xfrm>
          <a:solidFill>
            <a:schemeClr val="bg1"/>
          </a:solidFill>
          <a:effectLst/>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rtlCol="0">
            <a:normAutofit/>
          </a:bodyPr>
          <a:lstStyle/>
          <a:p>
            <a:pPr marL="358775" indent="-358775" eaLnBrk="1" fontAlgn="auto" hangingPunct="1">
              <a:spcAft>
                <a:spcPts val="0"/>
              </a:spcAft>
              <a:buClr>
                <a:schemeClr val="tx1"/>
              </a:buClr>
              <a:buFont typeface="Wingdings 3" panose="05040102010807070707" pitchFamily="18" charset="2"/>
              <a:buChar char="Æ"/>
              <a:defRPr/>
            </a:pPr>
            <a:r>
              <a:rPr lang="fr-FR" sz="2600" dirty="0"/>
              <a:t>Connaitre la conception architecturale de l’Unité Centrale de Stérilisation, son organisation et son fonctionnement.</a:t>
            </a:r>
          </a:p>
          <a:p>
            <a:pPr marL="358775" indent="-358775" eaLnBrk="1" fontAlgn="auto" hangingPunct="1">
              <a:spcAft>
                <a:spcPts val="0"/>
              </a:spcAft>
              <a:buClr>
                <a:schemeClr val="tx1"/>
              </a:buClr>
              <a:buFont typeface="Wingdings 3" panose="05040102010807070707" pitchFamily="18" charset="2"/>
              <a:buChar char="Æ"/>
              <a:defRPr/>
            </a:pPr>
            <a:r>
              <a:rPr lang="fr-FR" sz="2600" dirty="0"/>
              <a:t>Identifier ses équipements par zone  </a:t>
            </a:r>
          </a:p>
          <a:p>
            <a:pPr marL="358775" indent="-358775" eaLnBrk="1" fontAlgn="auto" hangingPunct="1">
              <a:spcAft>
                <a:spcPts val="0"/>
              </a:spcAft>
              <a:buClr>
                <a:schemeClr val="tx1"/>
              </a:buClr>
              <a:buFont typeface="Wingdings 3" panose="05040102010807070707" pitchFamily="18" charset="2"/>
              <a:buChar char="Æ"/>
              <a:defRPr/>
            </a:pPr>
            <a:r>
              <a:rPr lang="fr-FR" sz="2600" dirty="0">
                <a:solidFill>
                  <a:schemeClr val="tx1"/>
                </a:solidFill>
              </a:rPr>
              <a:t>Matérialiser sur le terrain le circuit des dispositifs médicaux réutilisables, et les différentes étapes de leur traitement depuis leur utilisation jusqu’au stade ultime de leur distribution ainsi que le circuit du personnel</a:t>
            </a:r>
          </a:p>
          <a:p>
            <a:pPr marL="358775" indent="-358775" eaLnBrk="1" fontAlgn="auto" hangingPunct="1">
              <a:spcAft>
                <a:spcPts val="0"/>
              </a:spcAft>
              <a:buClr>
                <a:schemeClr val="tx1"/>
              </a:buClr>
              <a:buFont typeface="Wingdings 3" panose="05040102010807070707" pitchFamily="18" charset="2"/>
              <a:buChar char="Æ"/>
              <a:defRPr/>
            </a:pPr>
            <a:r>
              <a:rPr lang="fr-FR" sz="2600" dirty="0">
                <a:solidFill>
                  <a:schemeClr val="tx1"/>
                </a:solidFill>
              </a:rPr>
              <a:t>Maitriser les différents outils de traçabilité des DMR (Dispositifs Médicaux Réutilisables)</a:t>
            </a:r>
          </a:p>
        </p:txBody>
      </p:sp>
      <p:sp>
        <p:nvSpPr>
          <p:cNvPr id="5" name="ZoneTexte 4">
            <a:extLst>
              <a:ext uri="{FF2B5EF4-FFF2-40B4-BE49-F238E27FC236}">
                <a16:creationId xmlns:a16="http://schemas.microsoft.com/office/drawing/2014/main" id="{811D56F9-DC57-489A-A745-61357B7CD2E8}"/>
              </a:ext>
            </a:extLst>
          </p:cNvPr>
          <p:cNvSpPr txBox="1"/>
          <p:nvPr/>
        </p:nvSpPr>
        <p:spPr>
          <a:xfrm>
            <a:off x="243681" y="5799835"/>
            <a:ext cx="11504371" cy="92333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800" b="0" i="1" u="none" strike="noStrike" kern="1200" cap="none" spc="0" normalizeH="0" baseline="0" noProof="0" dirty="0">
                <a:ln>
                  <a:noFill/>
                </a:ln>
                <a:solidFill>
                  <a:prstClr val="black"/>
                </a:solidFill>
                <a:effectLst/>
                <a:uLnTx/>
                <a:uFillTx/>
                <a:latin typeface="Palatino Linotype" panose="02040502050505030304"/>
                <a:ea typeface="+mn-ea"/>
                <a:cs typeface="+mn-cs"/>
              </a:rPr>
              <a:t>NB: Pour des motifs sanitaires et en raison de l’étroitesse des locaux, une visite rapide des différentes zones de l’UCS sera réalisée en début de vacation, puis les étudiants seront dirigés vers une salle de cours (salle B) où des vidéos explications seront projetées, commentées et discutées </a:t>
            </a:r>
          </a:p>
        </p:txBody>
      </p:sp>
    </p:spTree>
    <p:extLst>
      <p:ext uri="{BB962C8B-B14F-4D97-AF65-F5344CB8AC3E}">
        <p14:creationId xmlns:p14="http://schemas.microsoft.com/office/powerpoint/2010/main" val="4155731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1FEBD6-9492-48A9-B3AC-BBB3D3C3FFA9}"/>
              </a:ext>
            </a:extLst>
          </p:cNvPr>
          <p:cNvSpPr>
            <a:spLocks noGrp="1"/>
          </p:cNvSpPr>
          <p:nvPr>
            <p:ph type="title"/>
          </p:nvPr>
        </p:nvSpPr>
        <p:spPr>
          <a:xfrm>
            <a:off x="212724" y="282004"/>
            <a:ext cx="11723461" cy="1049235"/>
          </a:xfrm>
        </p:spPr>
        <p:txBody>
          <a:bodyPr/>
          <a:lstStyle/>
          <a:p>
            <a:pPr eaLnBrk="1" fontAlgn="auto" hangingPunct="1">
              <a:spcAft>
                <a:spcPts val="0"/>
              </a:spcAft>
              <a:defRPr/>
            </a:pPr>
            <a:r>
              <a:rPr lang="fr-FR" dirty="0"/>
              <a:t>OBJECTIFS SPECIFIQUES AU FAUTEUIL/SALLE APP JAUNE</a:t>
            </a:r>
          </a:p>
        </p:txBody>
      </p:sp>
      <p:sp>
        <p:nvSpPr>
          <p:cNvPr id="3" name="Espace réservé du contenu 2">
            <a:extLst>
              <a:ext uri="{FF2B5EF4-FFF2-40B4-BE49-F238E27FC236}">
                <a16:creationId xmlns:a16="http://schemas.microsoft.com/office/drawing/2014/main" id="{9B2F62F7-6942-423D-AA75-E9D377D5BAB1}"/>
              </a:ext>
            </a:extLst>
          </p:cNvPr>
          <p:cNvSpPr>
            <a:spLocks noGrp="1"/>
          </p:cNvSpPr>
          <p:nvPr>
            <p:ph idx="1"/>
          </p:nvPr>
        </p:nvSpPr>
        <p:spPr>
          <a:xfrm>
            <a:off x="106362" y="1683321"/>
            <a:ext cx="11979275" cy="4892675"/>
          </a:xfrm>
          <a:solidFill>
            <a:schemeClr val="bg1"/>
          </a:solidFill>
          <a:effectLst/>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rtlCol="0">
            <a:normAutofit lnSpcReduction="10000"/>
          </a:bodyPr>
          <a:lstStyle/>
          <a:p>
            <a:pPr marL="358775" indent="-358775" eaLnBrk="1" fontAlgn="auto" hangingPunct="1">
              <a:spcAft>
                <a:spcPts val="0"/>
              </a:spcAft>
              <a:buClrTx/>
              <a:buFont typeface="Wingdings 3" panose="05040102010807070707" pitchFamily="18" charset="2"/>
              <a:buChar char="Æ"/>
              <a:defRPr/>
            </a:pPr>
            <a:r>
              <a:rPr lang="fr-FR" sz="2400" dirty="0"/>
              <a:t>Maitriser les mesures d’hygiène de base dont l’hygiène des mains, l’hygiène de la tenue, le port de moyens de protection</a:t>
            </a:r>
          </a:p>
          <a:p>
            <a:pPr marL="358775" indent="-358775" eaLnBrk="1" fontAlgn="auto" hangingPunct="1">
              <a:spcAft>
                <a:spcPts val="0"/>
              </a:spcAft>
              <a:buClrTx/>
              <a:buFont typeface="Wingdings 3" panose="05040102010807070707" pitchFamily="18" charset="2"/>
              <a:buChar char="Æ"/>
              <a:defRPr/>
            </a:pPr>
            <a:r>
              <a:rPr lang="fr-FR" sz="2400" dirty="0"/>
              <a:t>Observer les règles de préparation d’une table opératoire</a:t>
            </a:r>
          </a:p>
          <a:p>
            <a:pPr marL="358775" indent="-358775" eaLnBrk="1" fontAlgn="auto" hangingPunct="1">
              <a:spcAft>
                <a:spcPts val="0"/>
              </a:spcAft>
              <a:buClrTx/>
              <a:buFont typeface="Wingdings 3" panose="05040102010807070707" pitchFamily="18" charset="2"/>
              <a:buChar char="Æ"/>
              <a:defRPr/>
            </a:pPr>
            <a:r>
              <a:rPr lang="fr-FR" sz="2400" dirty="0"/>
              <a:t>Réaliser le tri des déchets au fauteuil en se référant aux fiches et matérialiser leur circuit au CCTD jusqu’au point de collecte des déchets</a:t>
            </a:r>
            <a:endParaRPr lang="fr-FR" sz="2400" dirty="0">
              <a:solidFill>
                <a:srgbClr val="FF0000"/>
              </a:solidFill>
            </a:endParaRPr>
          </a:p>
          <a:p>
            <a:pPr marL="358775" indent="-358775" eaLnBrk="1" fontAlgn="auto" hangingPunct="1">
              <a:spcAft>
                <a:spcPts val="0"/>
              </a:spcAft>
              <a:buClrTx/>
              <a:buFont typeface="Wingdings 3" panose="05040102010807070707" pitchFamily="18" charset="2"/>
              <a:buChar char="Æ"/>
              <a:defRPr/>
            </a:pPr>
            <a:r>
              <a:rPr lang="fr-FR" sz="2400" dirty="0"/>
              <a:t>Observer les techniques de désinfection du fauteuil, de l’unit et des surfaces de travail et identifier les produits utilisés</a:t>
            </a:r>
          </a:p>
          <a:p>
            <a:pPr marL="358775" indent="-358775" eaLnBrk="1" fontAlgn="auto" hangingPunct="1">
              <a:spcAft>
                <a:spcPts val="0"/>
              </a:spcAft>
              <a:buClrTx/>
              <a:buFont typeface="Wingdings 3" panose="05040102010807070707" pitchFamily="18" charset="2"/>
              <a:buChar char="Æ"/>
              <a:defRPr/>
            </a:pPr>
            <a:r>
              <a:rPr lang="fr-FR" sz="2400" dirty="0"/>
              <a:t>Maitriser les précautions standard et les procédures de prévention des Accidents d’Exposition au Sang (AES) ainsi que les soins immédiats et les étapes de la conduite à tenir en cas d’AES </a:t>
            </a:r>
          </a:p>
          <a:p>
            <a:pPr eaLnBrk="1" fontAlgn="auto" hangingPunct="1">
              <a:spcAft>
                <a:spcPts val="0"/>
              </a:spcAft>
              <a:defRPr/>
            </a:pPr>
            <a:endParaRPr lang="fr-FR" dirty="0"/>
          </a:p>
        </p:txBody>
      </p:sp>
    </p:spTree>
    <p:extLst>
      <p:ext uri="{BB962C8B-B14F-4D97-AF65-F5344CB8AC3E}">
        <p14:creationId xmlns:p14="http://schemas.microsoft.com/office/powerpoint/2010/main" val="1119696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21BC541-5D65-4CD5-9905-8521D73DCCDC}"/>
              </a:ext>
            </a:extLst>
          </p:cNvPr>
          <p:cNvSpPr>
            <a:spLocks noGrp="1" noRot="1" noChangeAspect="1" noMove="1" noResize="1" noEditPoints="1" noAdjustHandles="1" noChangeArrowheads="1" noChangeShapeType="1" noTextEdit="1"/>
          </p:cNvSpPr>
          <p:nvPr/>
        </p:nvSpPr>
        <p:spPr>
          <a:xfrm>
            <a:off x="0" y="2019300"/>
            <a:ext cx="12192000" cy="4106863"/>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9699" name="Picture 9" descr="Une image contenant intérieur, meubles&#10;&#10;Description générée avec un niveau de confiance élevé">
            <a:extLst>
              <a:ext uri="{FF2B5EF4-FFF2-40B4-BE49-F238E27FC236}">
                <a16:creationId xmlns:a16="http://schemas.microsoft.com/office/drawing/2014/main" id="{855001AA-E895-4B00-A619-01B0734222DB}"/>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t="1538" b="-1538"/>
          <a:stretch>
            <a:fillRect/>
          </a:stretch>
        </p:blipFill>
        <p:spPr bwMode="black">
          <a:xfrm>
            <a:off x="0" y="6126163"/>
            <a:ext cx="12192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11">
            <a:extLst>
              <a:ext uri="{FF2B5EF4-FFF2-40B4-BE49-F238E27FC236}">
                <a16:creationId xmlns:a16="http://schemas.microsoft.com/office/drawing/2014/main" id="{5173271F-6448-4608-A6CA-B8AC360DE5E3}"/>
              </a:ext>
            </a:extLst>
          </p:cNvPr>
          <p:cNvCxnSpPr>
            <a:cxnSpLocks noGrp="1" noRot="1" noChangeAspect="1" noMove="1" noResize="1" noEditPoints="1" noAdjustHandles="1" noChangeArrowheads="1" noChangeShapeType="1"/>
          </p:cNvCxnSpPr>
          <p:nvPr/>
        </p:nvCxnSpPr>
        <p:spPr>
          <a:xfrm>
            <a:off x="0" y="6127750"/>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4CE877C-A0AF-4E6D-ADE5-6E0697E4E3ED}"/>
              </a:ext>
            </a:extLst>
          </p:cNvPr>
          <p:cNvCxnSpPr>
            <a:cxnSpLocks noGrp="1" noRot="1" noChangeAspect="1" noMove="1" noResize="1" noEditPoints="1" noAdjustHandles="1" noChangeArrowheads="1" noChangeShapeType="1"/>
          </p:cNvCxnSpPr>
          <p:nvPr/>
        </p:nvCxnSpPr>
        <p:spPr>
          <a:xfrm>
            <a:off x="2417763" y="3529013"/>
            <a:ext cx="8637587"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6" name="Rectangle 15">
            <a:extLst>
              <a:ext uri="{FF2B5EF4-FFF2-40B4-BE49-F238E27FC236}">
                <a16:creationId xmlns:a16="http://schemas.microsoft.com/office/drawing/2014/main" id="{B9A61257-B699-41E3-9972-B64DEEDC24E2}"/>
              </a:ext>
            </a:extLst>
          </p:cNvPr>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panose="02040502050505030304"/>
              <a:ea typeface="+mn-ea"/>
              <a:cs typeface="+mn-cs"/>
            </a:endParaRPr>
          </a:p>
        </p:txBody>
      </p:sp>
      <p:sp>
        <p:nvSpPr>
          <p:cNvPr id="18" name="Rectangle 17">
            <a:extLst>
              <a:ext uri="{FF2B5EF4-FFF2-40B4-BE49-F238E27FC236}">
                <a16:creationId xmlns:a16="http://schemas.microsoft.com/office/drawing/2014/main" id="{FB8A3C98-E6A0-4328-A9BF-E5877018FC66}"/>
              </a:ext>
            </a:extLst>
          </p:cNvPr>
          <p:cNvSpPr>
            <a:spLocks noGrp="1" noRot="1" noChangeAspect="1" noMove="1" noResize="1" noEditPoints="1" noAdjustHandles="1" noChangeArrowheads="1" noChangeShapeType="1" noTextEdit="1"/>
          </p:cNvSpPr>
          <p:nvPr/>
        </p:nvSpPr>
        <p:spPr>
          <a:xfrm>
            <a:off x="0" y="2019300"/>
            <a:ext cx="12192000" cy="4106863"/>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alatino Linotype" panose="02040502050505030304"/>
              <a:ea typeface="+mn-ea"/>
              <a:cs typeface="+mn-cs"/>
            </a:endParaRPr>
          </a:p>
        </p:txBody>
      </p:sp>
      <p:pic>
        <p:nvPicPr>
          <p:cNvPr id="29704" name="Picture 19" descr="Une image contenant intérieur, meubles&#10;&#10;Description générée avec un niveau de confiance élevé">
            <a:extLst>
              <a:ext uri="{FF2B5EF4-FFF2-40B4-BE49-F238E27FC236}">
                <a16:creationId xmlns:a16="http://schemas.microsoft.com/office/drawing/2014/main" id="{A1084EAB-46A8-48E5-B9D2-DF077A0E523E}"/>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t="1538" b="-1538"/>
          <a:stretch>
            <a:fillRect/>
          </a:stretch>
        </p:blipFill>
        <p:spPr bwMode="black">
          <a:xfrm>
            <a:off x="0" y="6126163"/>
            <a:ext cx="12192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2" name="Straight Connector 21">
            <a:extLst>
              <a:ext uri="{FF2B5EF4-FFF2-40B4-BE49-F238E27FC236}">
                <a16:creationId xmlns:a16="http://schemas.microsoft.com/office/drawing/2014/main" id="{3D252259-7EA4-45EB-AEF8-22BFB641D93A}"/>
              </a:ext>
            </a:extLst>
          </p:cNvPr>
          <p:cNvCxnSpPr>
            <a:cxnSpLocks noGrp="1" noRot="1" noChangeAspect="1" noMove="1" noResize="1" noEditPoints="1" noAdjustHandles="1" noChangeArrowheads="1" noChangeShapeType="1"/>
          </p:cNvCxnSpPr>
          <p:nvPr/>
        </p:nvCxnSpPr>
        <p:spPr>
          <a:xfrm>
            <a:off x="0" y="6127750"/>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99C39E8-DC3F-4172-A11F-08A758E59608}"/>
              </a:ext>
            </a:extLst>
          </p:cNvPr>
          <p:cNvCxnSpPr>
            <a:cxnSpLocks noGrp="1" noRot="1" noChangeAspect="1" noMove="1" noResize="1" noEditPoints="1" noAdjustHandles="1" noChangeArrowheads="1" noChangeShapeType="1"/>
          </p:cNvCxnSpPr>
          <p:nvPr/>
        </p:nvCxnSpPr>
        <p:spPr>
          <a:xfrm>
            <a:off x="8128000" y="1328738"/>
            <a:ext cx="0" cy="34671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re 1">
            <a:extLst>
              <a:ext uri="{FF2B5EF4-FFF2-40B4-BE49-F238E27FC236}">
                <a16:creationId xmlns:a16="http://schemas.microsoft.com/office/drawing/2014/main" id="{31BF9836-7B6B-444D-BAF6-BA14BE3501C4}"/>
              </a:ext>
            </a:extLst>
          </p:cNvPr>
          <p:cNvSpPr>
            <a:spLocks noGrp="1"/>
          </p:cNvSpPr>
          <p:nvPr>
            <p:ph type="title"/>
          </p:nvPr>
        </p:nvSpPr>
        <p:spPr>
          <a:xfrm>
            <a:off x="718459" y="960438"/>
            <a:ext cx="7092041" cy="4203700"/>
          </a:xfrm>
        </p:spPr>
        <p:txBody>
          <a:bodyPr bIns="0" anchor="ctr"/>
          <a:lstStyle/>
          <a:p>
            <a:pPr algn="r" eaLnBrk="1" fontAlgn="auto" hangingPunct="1">
              <a:spcAft>
                <a:spcPts val="0"/>
              </a:spcAft>
              <a:defRPr/>
            </a:pPr>
            <a:r>
              <a:rPr lang="en-US" sz="5400" dirty="0"/>
              <a:t>UNITE DE CONSULTATIONS ET D’URGENCES</a:t>
            </a:r>
            <a:br>
              <a:rPr lang="en-US" sz="5400" dirty="0"/>
            </a:br>
            <a:r>
              <a:rPr lang="en-US" sz="5400" dirty="0"/>
              <a:t> </a:t>
            </a:r>
            <a:r>
              <a:rPr lang="en-US" sz="2800" dirty="0"/>
              <a:t/>
            </a:r>
            <a:br>
              <a:rPr lang="en-US" sz="2800" dirty="0"/>
            </a:br>
            <a:r>
              <a:rPr lang="en-US" sz="2800" dirty="0"/>
              <a:t>TUTEURS: </a:t>
            </a:r>
            <a:r>
              <a:rPr lang="en-US" sz="2800" dirty="0" err="1"/>
              <a:t>Rokhssi</a:t>
            </a:r>
            <a:r>
              <a:rPr lang="en-US" sz="2800" dirty="0"/>
              <a:t> H, </a:t>
            </a:r>
            <a:r>
              <a:rPr lang="en-US" sz="2800" dirty="0" err="1"/>
              <a:t>Figuigui</a:t>
            </a:r>
            <a:r>
              <a:rPr lang="en-US" sz="2800" dirty="0"/>
              <a:t> L, </a:t>
            </a:r>
            <a:r>
              <a:rPr lang="en-US" sz="2800" dirty="0" err="1"/>
              <a:t>Assila</a:t>
            </a:r>
            <a:r>
              <a:rPr lang="en-US" sz="2800" dirty="0"/>
              <a:t> L.  </a:t>
            </a:r>
            <a:endParaRPr lang="en-US" sz="5400" dirty="0"/>
          </a:p>
        </p:txBody>
      </p:sp>
    </p:spTree>
    <p:extLst>
      <p:ext uri="{BB962C8B-B14F-4D97-AF65-F5344CB8AC3E}">
        <p14:creationId xmlns:p14="http://schemas.microsoft.com/office/powerpoint/2010/main" val="947527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1F6040-0747-4A79-BCD9-4454A9230FD4}"/>
              </a:ext>
            </a:extLst>
          </p:cNvPr>
          <p:cNvSpPr>
            <a:spLocks noGrp="1"/>
          </p:cNvSpPr>
          <p:nvPr>
            <p:ph type="title"/>
          </p:nvPr>
        </p:nvSpPr>
        <p:spPr>
          <a:xfrm>
            <a:off x="0" y="101166"/>
            <a:ext cx="11430000" cy="1049337"/>
          </a:xfrm>
        </p:spPr>
        <p:txBody>
          <a:bodyPr/>
          <a:lstStyle/>
          <a:p>
            <a:pPr eaLnBrk="1" fontAlgn="auto" hangingPunct="1">
              <a:spcAft>
                <a:spcPts val="0"/>
              </a:spcAft>
              <a:defRPr/>
            </a:pPr>
            <a:r>
              <a:rPr lang="fr-FR" dirty="0"/>
              <a:t>OBJECTIFS SPECIFIQUES</a:t>
            </a:r>
          </a:p>
        </p:txBody>
      </p:sp>
      <p:sp>
        <p:nvSpPr>
          <p:cNvPr id="3" name="Espace réservé du contenu 2">
            <a:extLst>
              <a:ext uri="{FF2B5EF4-FFF2-40B4-BE49-F238E27FC236}">
                <a16:creationId xmlns:a16="http://schemas.microsoft.com/office/drawing/2014/main" id="{8931A333-C26D-43D6-A4E5-6DBCDE7FE056}"/>
              </a:ext>
            </a:extLst>
          </p:cNvPr>
          <p:cNvSpPr>
            <a:spLocks noGrp="1"/>
          </p:cNvSpPr>
          <p:nvPr>
            <p:ph idx="1"/>
          </p:nvPr>
        </p:nvSpPr>
        <p:spPr>
          <a:xfrm>
            <a:off x="253093" y="1390290"/>
            <a:ext cx="11685814" cy="4841875"/>
          </a:xfrm>
          <a:solidFill>
            <a:schemeClr val="bg1"/>
          </a:solidFill>
          <a:effectLst/>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rtlCol="0">
            <a:normAutofit fontScale="85000" lnSpcReduction="10000"/>
          </a:bodyPr>
          <a:lstStyle/>
          <a:p>
            <a:pPr eaLnBrk="1" fontAlgn="auto" latinLnBrk="1" hangingPunct="1">
              <a:spcAft>
                <a:spcPts val="0"/>
              </a:spcAft>
              <a:buFont typeface="Arial" panose="020B0604020202020204" pitchFamily="34" charset="0"/>
              <a:buNone/>
              <a:defRPr/>
            </a:pPr>
            <a:r>
              <a:rPr lang="fr-FR" sz="2400" dirty="0"/>
              <a:t>1- </a:t>
            </a:r>
            <a:r>
              <a:rPr lang="fr-FR" sz="2800" dirty="0"/>
              <a:t>Maîtriser le circuit de l’étudiant et du patient au CCTD.</a:t>
            </a:r>
          </a:p>
          <a:p>
            <a:pPr eaLnBrk="1" fontAlgn="auto" latinLnBrk="1" hangingPunct="1">
              <a:spcAft>
                <a:spcPts val="0"/>
              </a:spcAft>
              <a:buFont typeface="Arial" panose="020B0604020202020204" pitchFamily="34" charset="0"/>
              <a:buNone/>
              <a:defRPr/>
            </a:pPr>
            <a:r>
              <a:rPr lang="fr-FR" sz="2800" dirty="0"/>
              <a:t>2- S’initier à la pratique clinique au niveau de l’unité à savoir :</a:t>
            </a:r>
          </a:p>
          <a:p>
            <a:pPr eaLnBrk="1" fontAlgn="auto" latinLnBrk="1" hangingPunct="1">
              <a:spcAft>
                <a:spcPts val="0"/>
              </a:spcAft>
              <a:buClr>
                <a:schemeClr val="tx1"/>
              </a:buClr>
              <a:buFont typeface="Wingdings 3" panose="05040102010807070707" pitchFamily="18" charset="2"/>
              <a:buChar char="Æ"/>
              <a:defRPr/>
            </a:pPr>
            <a:r>
              <a:rPr lang="fr-FR" sz="2800" dirty="0"/>
              <a:t>Accueil du patient;</a:t>
            </a:r>
          </a:p>
          <a:p>
            <a:pPr eaLnBrk="1" fontAlgn="auto" latinLnBrk="1" hangingPunct="1">
              <a:spcAft>
                <a:spcPts val="0"/>
              </a:spcAft>
              <a:buClr>
                <a:schemeClr val="tx1"/>
              </a:buClr>
              <a:buFont typeface="Wingdings 3" panose="05040102010807070707" pitchFamily="18" charset="2"/>
              <a:buChar char="Æ"/>
              <a:defRPr/>
            </a:pPr>
            <a:r>
              <a:rPr lang="fr-FR" sz="2800" dirty="0"/>
              <a:t>Consultation centralisée du patient;</a:t>
            </a:r>
          </a:p>
          <a:p>
            <a:pPr eaLnBrk="1" fontAlgn="auto" latinLnBrk="1" hangingPunct="1">
              <a:spcAft>
                <a:spcPts val="0"/>
              </a:spcAft>
              <a:buClr>
                <a:schemeClr val="tx1"/>
              </a:buClr>
              <a:buFont typeface="Wingdings 3" panose="05040102010807070707" pitchFamily="18" charset="2"/>
              <a:buChar char="Æ"/>
              <a:defRPr/>
            </a:pPr>
            <a:r>
              <a:rPr lang="fr-FR" sz="2800" dirty="0"/>
              <a:t>Orientation des patients au différent services cliniques et </a:t>
            </a:r>
            <a:r>
              <a:rPr lang="fr-FR" sz="2800" dirty="0" err="1"/>
              <a:t>médico</a:t>
            </a:r>
            <a:r>
              <a:rPr lang="fr-FR" sz="2800" dirty="0"/>
              <a:t>- techniques</a:t>
            </a:r>
          </a:p>
          <a:p>
            <a:pPr eaLnBrk="1" fontAlgn="auto" latinLnBrk="1" hangingPunct="1">
              <a:spcAft>
                <a:spcPts val="0"/>
              </a:spcAft>
              <a:buClr>
                <a:schemeClr val="tx1"/>
              </a:buClr>
              <a:buFont typeface="Wingdings 3" panose="05040102010807070707" pitchFamily="18" charset="2"/>
              <a:buChar char="Æ"/>
              <a:defRPr/>
            </a:pPr>
            <a:r>
              <a:rPr lang="fr-FR" sz="2800" dirty="0"/>
              <a:t>Les différents modes de prise en charge du patient (payant, </a:t>
            </a:r>
            <a:r>
              <a:rPr lang="fr-FR" sz="2800" dirty="0" err="1"/>
              <a:t>Ramed</a:t>
            </a:r>
            <a:r>
              <a:rPr lang="fr-FR" sz="2800" dirty="0"/>
              <a:t>, personnel du CHUIS) et leur prise en charge</a:t>
            </a:r>
          </a:p>
          <a:p>
            <a:pPr eaLnBrk="1" fontAlgn="auto" latinLnBrk="1" hangingPunct="1">
              <a:spcAft>
                <a:spcPts val="0"/>
              </a:spcAft>
              <a:buClr>
                <a:schemeClr val="tx1"/>
              </a:buClr>
              <a:buFont typeface="Wingdings 3" panose="05040102010807070707" pitchFamily="18" charset="2"/>
              <a:buChar char="Æ"/>
              <a:defRPr/>
            </a:pPr>
            <a:r>
              <a:rPr lang="fr-FR" sz="2800" dirty="0"/>
              <a:t>La prise en charge des différentes urgences au fauteuil.</a:t>
            </a:r>
          </a:p>
          <a:p>
            <a:pPr eaLnBrk="1" fontAlgn="auto" latinLnBrk="1" hangingPunct="1">
              <a:spcAft>
                <a:spcPts val="0"/>
              </a:spcAft>
              <a:buClr>
                <a:schemeClr val="tx1"/>
              </a:buClr>
              <a:buFont typeface="Wingdings 3" panose="05040102010807070707" pitchFamily="18" charset="2"/>
              <a:buChar char="Æ"/>
              <a:defRPr/>
            </a:pPr>
            <a:r>
              <a:rPr lang="fr-FR" sz="2800" dirty="0"/>
              <a:t>L’utilisation des différents outils de travail à l’unité</a:t>
            </a:r>
          </a:p>
          <a:p>
            <a:pPr eaLnBrk="1" fontAlgn="auto" hangingPunct="1">
              <a:spcAft>
                <a:spcPts val="0"/>
              </a:spcAft>
              <a:defRPr/>
            </a:pP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A599D00F-DAEC-4BFD-8318-3015B8E391EC}"/>
              </a:ext>
            </a:extLst>
          </p:cNvPr>
          <p:cNvSpPr txBox="1"/>
          <p:nvPr/>
        </p:nvSpPr>
        <p:spPr>
          <a:xfrm>
            <a:off x="551090" y="751344"/>
            <a:ext cx="11363324" cy="2246769"/>
          </a:xfrm>
          <a:prstGeom prst="rect">
            <a:avLst/>
          </a:prstGeom>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wrap="square">
            <a:spAutoFit/>
          </a:bodyPr>
          <a:lstStyle/>
          <a:p>
            <a:r>
              <a:rPr lang="fr-FR" sz="2800" b="1" dirty="0">
                <a:solidFill>
                  <a:srgbClr val="002060"/>
                </a:solidFill>
              </a:rPr>
              <a:t>GROUPE B</a:t>
            </a:r>
          </a:p>
          <a:p>
            <a:pPr marL="261938" indent="-261938">
              <a:buFont typeface="Arial" panose="020B0604020202020204" pitchFamily="34" charset="0"/>
              <a:buChar char="•"/>
            </a:pPr>
            <a:r>
              <a:rPr lang="fr-FR" sz="2800" dirty="0">
                <a:solidFill>
                  <a:srgbClr val="002060"/>
                </a:solidFill>
              </a:rPr>
              <a:t>Unité des consultations et urgences (8h30-11h30)</a:t>
            </a:r>
          </a:p>
          <a:p>
            <a:pPr marL="261938" indent="-261938">
              <a:buFont typeface="Arial" panose="020B0604020202020204" pitchFamily="34" charset="0"/>
              <a:buChar char="•"/>
            </a:pPr>
            <a:r>
              <a:rPr lang="fr-FR" sz="2800" dirty="0">
                <a:solidFill>
                  <a:srgbClr val="002060"/>
                </a:solidFill>
              </a:rPr>
              <a:t>Activités dans la salle de </a:t>
            </a:r>
            <a:r>
              <a:rPr lang="fr-FR" sz="2800" dirty="0" smtClean="0">
                <a:solidFill>
                  <a:srgbClr val="002060"/>
                </a:solidFill>
              </a:rPr>
              <a:t>cours(12h30-15h)</a:t>
            </a:r>
            <a:endParaRPr lang="fr-FR" sz="2800" dirty="0">
              <a:solidFill>
                <a:srgbClr val="002060"/>
              </a:solidFill>
            </a:endParaRPr>
          </a:p>
          <a:p>
            <a:pPr marL="261938" indent="-261938">
              <a:buFont typeface="Arial" panose="020B0604020202020204" pitchFamily="34" charset="0"/>
              <a:buChar char="•"/>
            </a:pPr>
            <a:r>
              <a:rPr lang="fr-FR" sz="2800" dirty="0">
                <a:solidFill>
                  <a:srgbClr val="002060"/>
                </a:solidFill>
              </a:rPr>
              <a:t>Evaluation (</a:t>
            </a:r>
            <a:r>
              <a:rPr lang="fr-FR" sz="2800" dirty="0" smtClean="0">
                <a:solidFill>
                  <a:srgbClr val="002060"/>
                </a:solidFill>
              </a:rPr>
              <a:t>15h-15h30)</a:t>
            </a:r>
            <a:r>
              <a:rPr lang="fr-FR" sz="2800" dirty="0">
                <a:solidFill>
                  <a:srgbClr val="002060"/>
                </a:solidFill>
              </a:rPr>
              <a:t/>
            </a:r>
            <a:br>
              <a:rPr lang="fr-FR" sz="2800" dirty="0">
                <a:solidFill>
                  <a:srgbClr val="002060"/>
                </a:solidFill>
              </a:rPr>
            </a:br>
            <a:endParaRPr lang="fr-FR" sz="2800" dirty="0"/>
          </a:p>
        </p:txBody>
      </p:sp>
      <p:sp>
        <p:nvSpPr>
          <p:cNvPr id="7" name="ZoneTexte 6">
            <a:extLst>
              <a:ext uri="{FF2B5EF4-FFF2-40B4-BE49-F238E27FC236}">
                <a16:creationId xmlns:a16="http://schemas.microsoft.com/office/drawing/2014/main" id="{3F74CACE-FD45-46C3-A964-0C729D22991A}"/>
              </a:ext>
            </a:extLst>
          </p:cNvPr>
          <p:cNvSpPr txBox="1"/>
          <p:nvPr/>
        </p:nvSpPr>
        <p:spPr>
          <a:xfrm>
            <a:off x="574902" y="3429000"/>
            <a:ext cx="11339512" cy="2246769"/>
          </a:xfrm>
          <a:prstGeom prst="rect">
            <a:avLst/>
          </a:prstGeom>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wrap="square">
            <a:spAutoFit/>
          </a:bodyPr>
          <a:lstStyle/>
          <a:p>
            <a:r>
              <a:rPr lang="fr-FR" sz="2800" b="1" dirty="0">
                <a:solidFill>
                  <a:srgbClr val="002060"/>
                </a:solidFill>
              </a:rPr>
              <a:t>GROUPE A</a:t>
            </a:r>
          </a:p>
          <a:p>
            <a:pPr marL="261938" indent="-261938">
              <a:buFont typeface="Arial" panose="020B0604020202020204" pitchFamily="34" charset="0"/>
              <a:buChar char="•"/>
            </a:pPr>
            <a:r>
              <a:rPr lang="fr-FR" sz="2800" dirty="0">
                <a:solidFill>
                  <a:srgbClr val="002060"/>
                </a:solidFill>
              </a:rPr>
              <a:t>Activités dans la salle de cours (</a:t>
            </a:r>
            <a:r>
              <a:rPr lang="fr-FR" sz="2800" dirty="0" smtClean="0">
                <a:solidFill>
                  <a:srgbClr val="002060"/>
                </a:solidFill>
              </a:rPr>
              <a:t>8H30-11h)</a:t>
            </a:r>
            <a:endParaRPr lang="fr-FR" sz="2800" dirty="0">
              <a:solidFill>
                <a:srgbClr val="002060"/>
              </a:solidFill>
            </a:endParaRPr>
          </a:p>
          <a:p>
            <a:pPr marL="261938" indent="-261938">
              <a:buFont typeface="Arial" panose="020B0604020202020204" pitchFamily="34" charset="0"/>
              <a:buChar char="•"/>
            </a:pPr>
            <a:r>
              <a:rPr lang="fr-FR" sz="2800" dirty="0">
                <a:solidFill>
                  <a:srgbClr val="002060"/>
                </a:solidFill>
              </a:rPr>
              <a:t>Evaluation (11h-11h30)</a:t>
            </a:r>
          </a:p>
          <a:p>
            <a:pPr marL="261938" indent="-261938">
              <a:buFont typeface="Arial" panose="020B0604020202020204" pitchFamily="34" charset="0"/>
              <a:buChar char="•"/>
            </a:pPr>
            <a:r>
              <a:rPr lang="fr-FR" sz="2800" dirty="0">
                <a:solidFill>
                  <a:srgbClr val="002060"/>
                </a:solidFill>
              </a:rPr>
              <a:t>Unité de consultations et urgences (</a:t>
            </a:r>
            <a:r>
              <a:rPr lang="fr-FR" sz="2800" dirty="0" smtClean="0">
                <a:solidFill>
                  <a:srgbClr val="002060"/>
                </a:solidFill>
              </a:rPr>
              <a:t>12h-30-15h30)</a:t>
            </a:r>
            <a:endParaRPr lang="fr-FR" sz="2800" dirty="0">
              <a:solidFill>
                <a:srgbClr val="002060"/>
              </a:solidFill>
            </a:endParaRPr>
          </a:p>
          <a:p>
            <a:pPr marL="261938" indent="-261938">
              <a:buFont typeface="Arial" panose="020B0604020202020204" pitchFamily="34" charset="0"/>
              <a:buChar char="•"/>
            </a:pPr>
            <a:endParaRPr lang="fr-FR" sz="2800" dirty="0"/>
          </a:p>
        </p:txBody>
      </p:sp>
    </p:spTree>
    <p:extLst>
      <p:ext uri="{BB962C8B-B14F-4D97-AF65-F5344CB8AC3E}">
        <p14:creationId xmlns:p14="http://schemas.microsoft.com/office/powerpoint/2010/main" val="2339875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8104" y="138938"/>
            <a:ext cx="11358465" cy="1234104"/>
          </a:xfrm>
        </p:spPr>
        <p:txBody>
          <a:bodyPr>
            <a:normAutofit/>
          </a:bodyPr>
          <a:lstStyle/>
          <a:p>
            <a:pPr lvl="0" algn="ctr">
              <a:defRPr/>
            </a:pPr>
            <a:r>
              <a:rPr lang="fr-FR" sz="3200" b="1" dirty="0">
                <a:latin typeface="Palatino Linotype" panose="02040502050505030304" pitchFamily="18" charset="0"/>
              </a:rPr>
              <a:t>ACTIVITÉS DANS LA SALLE DE COURS (SALLE A )</a:t>
            </a:r>
          </a:p>
        </p:txBody>
      </p:sp>
      <p:sp>
        <p:nvSpPr>
          <p:cNvPr id="3" name="Espace réservé du contenu 2"/>
          <p:cNvSpPr>
            <a:spLocks noGrp="1"/>
          </p:cNvSpPr>
          <p:nvPr>
            <p:ph idx="1"/>
          </p:nvPr>
        </p:nvSpPr>
        <p:spPr>
          <a:xfrm>
            <a:off x="398104" y="1314849"/>
            <a:ext cx="11793896" cy="5325932"/>
          </a:xfrm>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normAutofit fontScale="92500"/>
          </a:bodyPr>
          <a:lstStyle/>
          <a:p>
            <a:pPr marL="0" lvl="0" indent="0">
              <a:buNone/>
            </a:pPr>
            <a:r>
              <a:rPr lang="fr-FR" b="1" dirty="0">
                <a:latin typeface="Palatino Linotype" panose="02040502050505030304" pitchFamily="18" charset="0"/>
              </a:rPr>
              <a:t>Présentation Powerpoint</a:t>
            </a:r>
          </a:p>
          <a:p>
            <a:pPr lvl="0">
              <a:lnSpc>
                <a:spcPct val="110000"/>
              </a:lnSpc>
              <a:spcBef>
                <a:spcPts val="0"/>
              </a:spcBef>
            </a:pPr>
            <a:r>
              <a:rPr lang="fr-FR" dirty="0">
                <a:latin typeface="Palatino Linotype" panose="02040502050505030304" pitchFamily="18" charset="0"/>
              </a:rPr>
              <a:t>du circuit de l’étudiant au centre</a:t>
            </a:r>
          </a:p>
          <a:p>
            <a:pPr lvl="0">
              <a:lnSpc>
                <a:spcPct val="110000"/>
              </a:lnSpc>
              <a:spcBef>
                <a:spcPts val="0"/>
              </a:spcBef>
            </a:pPr>
            <a:r>
              <a:rPr lang="fr-FR" dirty="0">
                <a:latin typeface="Palatino Linotype" panose="02040502050505030304" pitchFamily="18" charset="0"/>
              </a:rPr>
              <a:t>des différents niveaux de soin : primaire, secondaire ou tertiaire </a:t>
            </a:r>
          </a:p>
          <a:p>
            <a:pPr lvl="0">
              <a:lnSpc>
                <a:spcPct val="110000"/>
              </a:lnSpc>
              <a:spcBef>
                <a:spcPts val="0"/>
              </a:spcBef>
            </a:pPr>
            <a:r>
              <a:rPr lang="fr-FR" dirty="0">
                <a:latin typeface="Palatino Linotype" panose="02040502050505030304" pitchFamily="18" charset="0"/>
              </a:rPr>
              <a:t>du circuit général du patient </a:t>
            </a:r>
          </a:p>
          <a:p>
            <a:pPr marL="539750" indent="0">
              <a:lnSpc>
                <a:spcPct val="110000"/>
              </a:lnSpc>
              <a:spcBef>
                <a:spcPts val="0"/>
              </a:spcBef>
              <a:buNone/>
            </a:pPr>
            <a:r>
              <a:rPr lang="fr-FR" dirty="0">
                <a:latin typeface="Palatino Linotype" panose="02040502050505030304" pitchFamily="18" charset="0"/>
              </a:rPr>
              <a:t>(Accueil central,  l’unité de détection et de triage, l’unité de  consultation, unité des urgences,  BAF, service de radiologie, services cliniques </a:t>
            </a:r>
          </a:p>
          <a:p>
            <a:pPr lvl="0">
              <a:lnSpc>
                <a:spcPct val="110000"/>
              </a:lnSpc>
              <a:spcBef>
                <a:spcPts val="0"/>
              </a:spcBef>
            </a:pPr>
            <a:r>
              <a:rPr lang="fr-FR" dirty="0">
                <a:latin typeface="Palatino Linotype" panose="02040502050505030304" pitchFamily="18" charset="0"/>
              </a:rPr>
              <a:t>des différents modes de prise en charge : payant (P), RAMED, Pris en charge(PEC) et du circuit de chaque type de patient P, R, PEC</a:t>
            </a:r>
          </a:p>
          <a:p>
            <a:pPr lvl="0">
              <a:lnSpc>
                <a:spcPct val="110000"/>
              </a:lnSpc>
              <a:spcBef>
                <a:spcPts val="0"/>
              </a:spcBef>
            </a:pPr>
            <a:r>
              <a:rPr lang="fr-FR" dirty="0">
                <a:latin typeface="Palatino Linotype" panose="02040502050505030304" pitchFamily="18" charset="0"/>
              </a:rPr>
              <a:t>du circuit des cas urgents et non urgents</a:t>
            </a:r>
          </a:p>
          <a:p>
            <a:pPr lvl="0">
              <a:lnSpc>
                <a:spcPct val="110000"/>
              </a:lnSpc>
              <a:spcBef>
                <a:spcPts val="0"/>
              </a:spcBef>
            </a:pPr>
            <a:r>
              <a:rPr lang="fr-FR" dirty="0">
                <a:latin typeface="Palatino Linotype" panose="02040502050505030304" pitchFamily="18" charset="0"/>
              </a:rPr>
              <a:t>des différents documents de l’unité:</a:t>
            </a:r>
          </a:p>
          <a:p>
            <a:pPr marL="539750" indent="0">
              <a:lnSpc>
                <a:spcPct val="110000"/>
              </a:lnSpc>
              <a:spcBef>
                <a:spcPts val="0"/>
              </a:spcBef>
              <a:buNone/>
            </a:pPr>
            <a:r>
              <a:rPr lang="fr-FR" dirty="0">
                <a:latin typeface="Palatino Linotype" panose="02040502050505030304" pitchFamily="18" charset="0"/>
              </a:rPr>
              <a:t>(Bon d’ouverture de dossier, bon pour Radio, bon RDV, bon de PEC Chis)</a:t>
            </a:r>
          </a:p>
          <a:p>
            <a:pPr marL="539750" indent="-539750">
              <a:lnSpc>
                <a:spcPct val="110000"/>
              </a:lnSpc>
              <a:spcBef>
                <a:spcPts val="0"/>
              </a:spcBef>
              <a:buNone/>
            </a:pPr>
            <a:r>
              <a:rPr lang="fr-FR" b="1" dirty="0">
                <a:latin typeface="Palatino Linotype" panose="02040502050505030304" pitchFamily="18" charset="0"/>
              </a:rPr>
              <a:t>EVALUATION (30 min)</a:t>
            </a:r>
          </a:p>
          <a:p>
            <a:pPr marL="539750" indent="0">
              <a:buNone/>
            </a:pPr>
            <a:endParaRPr lang="fr-FR" dirty="0"/>
          </a:p>
          <a:p>
            <a:pPr lvl="0"/>
            <a:endParaRPr lang="fr-FR" dirty="0"/>
          </a:p>
          <a:p>
            <a:pPr lvl="0"/>
            <a:endParaRPr lang="fr-FR" dirty="0"/>
          </a:p>
          <a:p>
            <a:endParaRPr lang="fr-FR" dirty="0"/>
          </a:p>
        </p:txBody>
      </p:sp>
    </p:spTree>
    <p:extLst>
      <p:ext uri="{BB962C8B-B14F-4D97-AF65-F5344CB8AC3E}">
        <p14:creationId xmlns:p14="http://schemas.microsoft.com/office/powerpoint/2010/main" val="649792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122" y="447253"/>
            <a:ext cx="11694368" cy="1325563"/>
          </a:xfrm>
        </p:spPr>
        <p:txBody>
          <a:bodyPr>
            <a:normAutofit/>
          </a:bodyPr>
          <a:lstStyle/>
          <a:p>
            <a:pPr algn="ctr">
              <a:lnSpc>
                <a:spcPct val="100000"/>
              </a:lnSpc>
            </a:pPr>
            <a:r>
              <a:rPr lang="fr-FR" sz="3200" b="1" dirty="0">
                <a:latin typeface="Palatino Linotype" panose="02040502050505030304" pitchFamily="18" charset="0"/>
              </a:rPr>
              <a:t>ACTIVITÉS DANS L’UNITÉ DE CONSULTATIONS ET D’URGENCES </a:t>
            </a:r>
            <a:endParaRPr lang="fr-FR" sz="3200" dirty="0">
              <a:latin typeface="Palatino Linotype" panose="02040502050505030304" pitchFamily="18" charset="0"/>
            </a:endParaRPr>
          </a:p>
        </p:txBody>
      </p:sp>
      <p:sp>
        <p:nvSpPr>
          <p:cNvPr id="3" name="Espace réservé du contenu 2"/>
          <p:cNvSpPr>
            <a:spLocks noGrp="1"/>
          </p:cNvSpPr>
          <p:nvPr>
            <p:ph idx="1"/>
          </p:nvPr>
        </p:nvSpPr>
        <p:spPr>
          <a:xfrm>
            <a:off x="342122" y="2059409"/>
            <a:ext cx="11011678" cy="4351338"/>
          </a:xfrm>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a:lstStyle/>
          <a:p>
            <a:pPr marL="0" indent="0">
              <a:buNone/>
            </a:pPr>
            <a:r>
              <a:rPr lang="fr-FR" b="1" dirty="0">
                <a:latin typeface="Palatino Linotype" panose="02040502050505030304" pitchFamily="18" charset="0"/>
              </a:rPr>
              <a:t>Présentation par le tuteur de stage</a:t>
            </a:r>
          </a:p>
          <a:p>
            <a:r>
              <a:rPr lang="fr-FR" dirty="0">
                <a:latin typeface="Palatino Linotype" panose="02040502050505030304" pitchFamily="18" charset="0"/>
              </a:rPr>
              <a:t>du dossier clinique </a:t>
            </a:r>
          </a:p>
          <a:p>
            <a:r>
              <a:rPr lang="fr-FR" dirty="0">
                <a:latin typeface="Palatino Linotype" panose="02040502050505030304" pitchFamily="18" charset="0"/>
              </a:rPr>
              <a:t>de la procédure de prise en charge de l’urgence</a:t>
            </a:r>
          </a:p>
          <a:p>
            <a:r>
              <a:rPr lang="fr-FR" dirty="0">
                <a:latin typeface="Palatino Linotype" panose="02040502050505030304" pitchFamily="18" charset="0"/>
              </a:rPr>
              <a:t>du logiciel Green Cube,</a:t>
            </a:r>
          </a:p>
          <a:p>
            <a:r>
              <a:rPr lang="fr-FR" dirty="0">
                <a:latin typeface="Palatino Linotype" panose="02040502050505030304" pitchFamily="18" charset="0"/>
              </a:rPr>
              <a:t>des fiches cliniques des différents services </a:t>
            </a:r>
          </a:p>
          <a:p>
            <a:r>
              <a:rPr lang="fr-FR" dirty="0">
                <a:latin typeface="Palatino Linotype" panose="02040502050505030304" pitchFamily="18" charset="0"/>
              </a:rPr>
              <a:t>du fonctionnement du fauteuil</a:t>
            </a:r>
          </a:p>
          <a:p>
            <a:pPr marL="0" indent="0">
              <a:buNone/>
            </a:pPr>
            <a:r>
              <a:rPr lang="fr-FR" b="1" dirty="0">
                <a:latin typeface="Palatino Linotype" panose="02040502050505030304" pitchFamily="18" charset="0"/>
              </a:rPr>
              <a:t>Et observation des circuits des patients et de l’activité de l’unité</a:t>
            </a:r>
          </a:p>
          <a:p>
            <a:endParaRPr lang="fr-FR" dirty="0"/>
          </a:p>
        </p:txBody>
      </p:sp>
    </p:spTree>
    <p:extLst>
      <p:ext uri="{BB962C8B-B14F-4D97-AF65-F5344CB8AC3E}">
        <p14:creationId xmlns:p14="http://schemas.microsoft.com/office/powerpoint/2010/main" val="3229270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B059724-20DB-4A66-928A-779CAF638561}"/>
              </a:ext>
            </a:extLst>
          </p:cNvPr>
          <p:cNvSpPr>
            <a:spLocks noGrp="1" noRot="1" noChangeAspect="1" noMove="1" noResize="1" noEditPoints="1" noAdjustHandles="1" noChangeArrowheads="1" noChangeShapeType="1" noTextEdit="1"/>
          </p:cNvSpPr>
          <p:nvPr/>
        </p:nvSpPr>
        <p:spPr>
          <a:xfrm>
            <a:off x="0" y="2019300"/>
            <a:ext cx="12192000" cy="4106863"/>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1747" name="Picture 9" descr="Une image contenant intérieur, meubles&#10;&#10;Description générée avec un niveau de confiance élevé">
            <a:extLst>
              <a:ext uri="{FF2B5EF4-FFF2-40B4-BE49-F238E27FC236}">
                <a16:creationId xmlns:a16="http://schemas.microsoft.com/office/drawing/2014/main" id="{B8404D3C-A2DC-4BC9-B5A8-15DBFAFA5CAB}"/>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t="1538" b="-1538"/>
          <a:stretch>
            <a:fillRect/>
          </a:stretch>
        </p:blipFill>
        <p:spPr bwMode="black">
          <a:xfrm>
            <a:off x="0" y="6126163"/>
            <a:ext cx="12192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11">
            <a:extLst>
              <a:ext uri="{FF2B5EF4-FFF2-40B4-BE49-F238E27FC236}">
                <a16:creationId xmlns:a16="http://schemas.microsoft.com/office/drawing/2014/main" id="{C7041D67-3019-4119-AC08-8EDCA98C9E33}"/>
              </a:ext>
            </a:extLst>
          </p:cNvPr>
          <p:cNvCxnSpPr>
            <a:cxnSpLocks noGrp="1" noRot="1" noChangeAspect="1" noMove="1" noResize="1" noEditPoints="1" noAdjustHandles="1" noChangeArrowheads="1" noChangeShapeType="1"/>
          </p:cNvCxnSpPr>
          <p:nvPr/>
        </p:nvCxnSpPr>
        <p:spPr>
          <a:xfrm>
            <a:off x="0" y="6127750"/>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D0FC8A6-822F-445C-B1C8-47AFA7FCA927}"/>
              </a:ext>
            </a:extLst>
          </p:cNvPr>
          <p:cNvCxnSpPr>
            <a:cxnSpLocks noGrp="1" noRot="1" noChangeAspect="1" noMove="1" noResize="1" noEditPoints="1" noAdjustHandles="1" noChangeArrowheads="1" noChangeShapeType="1"/>
          </p:cNvCxnSpPr>
          <p:nvPr/>
        </p:nvCxnSpPr>
        <p:spPr>
          <a:xfrm>
            <a:off x="2417763" y="3529013"/>
            <a:ext cx="8637587"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6" name="Rectangle 15">
            <a:extLst>
              <a:ext uri="{FF2B5EF4-FFF2-40B4-BE49-F238E27FC236}">
                <a16:creationId xmlns:a16="http://schemas.microsoft.com/office/drawing/2014/main" id="{33D173B2-B691-4314-A076-6BFBA25B86E4}"/>
              </a:ext>
            </a:extLst>
          </p:cNvPr>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18" name="Rectangle 17">
            <a:extLst>
              <a:ext uri="{FF2B5EF4-FFF2-40B4-BE49-F238E27FC236}">
                <a16:creationId xmlns:a16="http://schemas.microsoft.com/office/drawing/2014/main" id="{F7D7C5F5-7E07-40CC-ADD0-DAEDA6C99DEC}"/>
              </a:ext>
            </a:extLst>
          </p:cNvPr>
          <p:cNvSpPr>
            <a:spLocks noGrp="1" noRot="1" noChangeAspect="1" noMove="1" noResize="1" noEditPoints="1" noAdjustHandles="1" noChangeArrowheads="1" noChangeShapeType="1" noTextEdit="1"/>
          </p:cNvSpPr>
          <p:nvPr/>
        </p:nvSpPr>
        <p:spPr>
          <a:xfrm>
            <a:off x="0" y="2019300"/>
            <a:ext cx="12192000" cy="4106863"/>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pic>
        <p:nvPicPr>
          <p:cNvPr id="31752" name="Picture 19" descr="Une image contenant intérieur, meubles&#10;&#10;Description générée avec un niveau de confiance élevé">
            <a:extLst>
              <a:ext uri="{FF2B5EF4-FFF2-40B4-BE49-F238E27FC236}">
                <a16:creationId xmlns:a16="http://schemas.microsoft.com/office/drawing/2014/main" id="{1CF1F1F5-9D7E-45BC-87DC-714927EB1350}"/>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t="1538" b="-1538"/>
          <a:stretch>
            <a:fillRect/>
          </a:stretch>
        </p:blipFill>
        <p:spPr bwMode="black">
          <a:xfrm>
            <a:off x="0" y="6126163"/>
            <a:ext cx="12192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2" name="Straight Connector 21">
            <a:extLst>
              <a:ext uri="{FF2B5EF4-FFF2-40B4-BE49-F238E27FC236}">
                <a16:creationId xmlns:a16="http://schemas.microsoft.com/office/drawing/2014/main" id="{A352C69A-455C-4E8A-A70B-A7B0B5074561}"/>
              </a:ext>
            </a:extLst>
          </p:cNvPr>
          <p:cNvCxnSpPr>
            <a:cxnSpLocks noGrp="1" noRot="1" noChangeAspect="1" noMove="1" noResize="1" noEditPoints="1" noAdjustHandles="1" noChangeArrowheads="1" noChangeShapeType="1"/>
          </p:cNvCxnSpPr>
          <p:nvPr/>
        </p:nvCxnSpPr>
        <p:spPr>
          <a:xfrm>
            <a:off x="0" y="6127750"/>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530B613-BAA4-4BF6-BA39-E6B6DACDE4A9}"/>
              </a:ext>
            </a:extLst>
          </p:cNvPr>
          <p:cNvCxnSpPr>
            <a:cxnSpLocks noGrp="1" noRot="1" noChangeAspect="1" noMove="1" noResize="1" noEditPoints="1" noAdjustHandles="1" noChangeArrowheads="1" noChangeShapeType="1"/>
          </p:cNvCxnSpPr>
          <p:nvPr/>
        </p:nvCxnSpPr>
        <p:spPr>
          <a:xfrm>
            <a:off x="8128000" y="1328738"/>
            <a:ext cx="0" cy="34671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re 1">
            <a:extLst>
              <a:ext uri="{FF2B5EF4-FFF2-40B4-BE49-F238E27FC236}">
                <a16:creationId xmlns:a16="http://schemas.microsoft.com/office/drawing/2014/main" id="{791B3666-A9EB-4B0F-9AAB-947BCC808FFE}"/>
              </a:ext>
            </a:extLst>
          </p:cNvPr>
          <p:cNvSpPr>
            <a:spLocks noGrp="1"/>
          </p:cNvSpPr>
          <p:nvPr>
            <p:ph type="title"/>
          </p:nvPr>
        </p:nvSpPr>
        <p:spPr>
          <a:xfrm>
            <a:off x="960438" y="1173163"/>
            <a:ext cx="6850062" cy="4678362"/>
          </a:xfrm>
        </p:spPr>
        <p:txBody>
          <a:bodyPr bIns="0" anchor="ctr">
            <a:normAutofit/>
          </a:bodyPr>
          <a:lstStyle/>
          <a:p>
            <a:pPr algn="r" eaLnBrk="1" fontAlgn="auto" hangingPunct="1">
              <a:spcAft>
                <a:spcPts val="0"/>
              </a:spcAft>
              <a:defRPr/>
            </a:pPr>
            <a:r>
              <a:rPr lang="en-US" sz="5400" dirty="0"/>
              <a:t>SERVICE DE RADIOLOGIE</a:t>
            </a:r>
            <a:br>
              <a:rPr lang="en-US" sz="5400" dirty="0"/>
            </a:br>
            <a:r>
              <a:rPr lang="en-US" sz="5400" dirty="0"/>
              <a:t/>
            </a:r>
            <a:br>
              <a:rPr lang="en-US" sz="5400" dirty="0"/>
            </a:br>
            <a:r>
              <a:rPr lang="en-US" sz="2800" dirty="0"/>
              <a:t/>
            </a:r>
            <a:br>
              <a:rPr lang="en-US" sz="2800" dirty="0"/>
            </a:br>
            <a:r>
              <a:rPr lang="en-US" sz="2800" dirty="0"/>
              <a:t>TUTEURS: Dr </a:t>
            </a:r>
            <a:r>
              <a:rPr lang="en-US" sz="2800" dirty="0" err="1"/>
              <a:t>Erraji</a:t>
            </a:r>
            <a:r>
              <a:rPr lang="en-US" sz="2800" dirty="0"/>
              <a:t>, </a:t>
            </a:r>
            <a:r>
              <a:rPr lang="en-US" sz="2800" dirty="0" err="1"/>
              <a:t>Dr</a:t>
            </a:r>
            <a:r>
              <a:rPr lang="en-US" sz="2800" dirty="0"/>
              <a:t> </a:t>
            </a:r>
            <a:r>
              <a:rPr lang="en-US" sz="2800" dirty="0" err="1" smtClean="0"/>
              <a:t>Benjelloune</a:t>
            </a:r>
            <a:r>
              <a:rPr lang="en-US" sz="2800" dirty="0" smtClean="0"/>
              <a:t>……. </a:t>
            </a:r>
            <a:r>
              <a:rPr lang="en-US" sz="2800" dirty="0"/>
              <a:t>.  </a:t>
            </a:r>
            <a:r>
              <a:rPr lang="en-US" sz="5400" dirty="0"/>
              <a:t/>
            </a:r>
            <a:br>
              <a:rPr lang="en-US" sz="5400" dirty="0"/>
            </a:br>
            <a:r>
              <a:rPr lang="en-US" sz="5400" dirty="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EFB6CD-DD06-47FA-9204-82D44BBC48FF}"/>
              </a:ext>
            </a:extLst>
          </p:cNvPr>
          <p:cNvSpPr>
            <a:spLocks noGrp="1"/>
          </p:cNvSpPr>
          <p:nvPr>
            <p:ph type="title"/>
          </p:nvPr>
        </p:nvSpPr>
        <p:spPr>
          <a:xfrm>
            <a:off x="244475" y="478291"/>
            <a:ext cx="11947525" cy="1049337"/>
          </a:xfrm>
        </p:spPr>
        <p:txBody>
          <a:bodyPr/>
          <a:lstStyle/>
          <a:p>
            <a:pPr eaLnBrk="1" fontAlgn="auto" hangingPunct="1">
              <a:spcAft>
                <a:spcPts val="0"/>
              </a:spcAft>
              <a:defRPr/>
            </a:pPr>
            <a:r>
              <a:rPr lang="fr-FR" dirty="0"/>
              <a:t>OBJECTIFS SPECIFIQUES</a:t>
            </a:r>
          </a:p>
        </p:txBody>
      </p:sp>
      <p:sp>
        <p:nvSpPr>
          <p:cNvPr id="3" name="Espace réservé du contenu 2">
            <a:extLst>
              <a:ext uri="{FF2B5EF4-FFF2-40B4-BE49-F238E27FC236}">
                <a16:creationId xmlns:a16="http://schemas.microsoft.com/office/drawing/2014/main" id="{B282C4AA-B4FC-4E29-B67C-4F3F3D31E6E1}"/>
              </a:ext>
            </a:extLst>
          </p:cNvPr>
          <p:cNvSpPr>
            <a:spLocks noGrp="1"/>
          </p:cNvSpPr>
          <p:nvPr>
            <p:ph idx="1"/>
          </p:nvPr>
        </p:nvSpPr>
        <p:spPr>
          <a:xfrm>
            <a:off x="432480" y="1888671"/>
            <a:ext cx="11340420" cy="3597729"/>
          </a:xfrm>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ormAutofit fontScale="85000" lnSpcReduction="10000"/>
          </a:bodyPr>
          <a:lstStyle/>
          <a:p>
            <a:pPr eaLnBrk="1" fontAlgn="auto" hangingPunct="1">
              <a:spcAft>
                <a:spcPts val="0"/>
              </a:spcAft>
              <a:defRPr/>
            </a:pPr>
            <a:r>
              <a:rPr lang="fr-FR" sz="2800" dirty="0"/>
              <a:t>Connaître l’organisation et le circuit du patient au service.</a:t>
            </a:r>
          </a:p>
          <a:p>
            <a:pPr eaLnBrk="1" fontAlgn="auto" hangingPunct="1">
              <a:spcAft>
                <a:spcPts val="0"/>
              </a:spcAft>
              <a:defRPr/>
            </a:pPr>
            <a:r>
              <a:rPr lang="fr-FR" sz="2800" dirty="0"/>
              <a:t>Savoir réaliser une </a:t>
            </a:r>
            <a:r>
              <a:rPr lang="fr-FR" sz="2800" dirty="0" err="1"/>
              <a:t>rétroalvéolaire</a:t>
            </a:r>
            <a:r>
              <a:rPr lang="fr-FR" sz="2800" dirty="0"/>
              <a:t>: technique bissectrice et des plans parallèles.</a:t>
            </a:r>
          </a:p>
          <a:p>
            <a:pPr eaLnBrk="1" fontAlgn="auto" hangingPunct="1">
              <a:spcAft>
                <a:spcPts val="0"/>
              </a:spcAft>
              <a:defRPr/>
            </a:pPr>
            <a:r>
              <a:rPr lang="fr-FR" sz="2800" dirty="0"/>
              <a:t>Apprendre à développer un film radiologique.</a:t>
            </a:r>
          </a:p>
          <a:p>
            <a:pPr>
              <a:defRPr/>
            </a:pPr>
            <a:r>
              <a:rPr lang="fr-FR" sz="2800" dirty="0"/>
              <a:t>Observer les techniques radiologiques </a:t>
            </a:r>
            <a:r>
              <a:rPr lang="fr-FR" sz="2800" dirty="0" err="1"/>
              <a:t>exobuccales</a:t>
            </a:r>
            <a:r>
              <a:rPr lang="fr-FR" sz="2800" dirty="0"/>
              <a:t>: panoramique dentaire et téléradiographie </a:t>
            </a:r>
          </a:p>
          <a:p>
            <a:pPr>
              <a:defRPr/>
            </a:pPr>
            <a:r>
              <a:rPr lang="fr-FR" sz="2800" dirty="0"/>
              <a:t>Observer les techniques radiologiques </a:t>
            </a:r>
            <a:r>
              <a:rPr lang="fr-FR" sz="2800" dirty="0" err="1"/>
              <a:t>tridimentionnelles</a:t>
            </a:r>
            <a:r>
              <a:rPr lang="fr-FR" sz="2800" dirty="0"/>
              <a:t> (Cône </a:t>
            </a:r>
            <a:r>
              <a:rPr lang="fr-FR" sz="2800" dirty="0" err="1"/>
              <a:t>Beam</a:t>
            </a:r>
            <a:r>
              <a:rPr lang="fr-FR" sz="2800" dirty="0"/>
              <a:t>): technique d’acquisition et lecture des coupes.</a:t>
            </a:r>
          </a:p>
          <a:p>
            <a:pPr eaLnBrk="1" fontAlgn="auto" hangingPunct="1">
              <a:spcAft>
                <a:spcPts val="0"/>
              </a:spcAft>
              <a:buFont typeface="Arial" panose="020B0604020202020204" pitchFamily="34" charset="0"/>
              <a:buNone/>
              <a:defRPr/>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 name="Rectangle 82">
            <a:extLst>
              <a:ext uri="{FF2B5EF4-FFF2-40B4-BE49-F238E27FC236}">
                <a16:creationId xmlns:a16="http://schemas.microsoft.com/office/drawing/2014/main" id="{8F5B043F-DEF4-4DCD-BD73-6BCC4A746F3A}"/>
              </a:ext>
            </a:extLst>
          </p:cNvPr>
          <p:cNvSpPr>
            <a:spLocks noGrp="1" noRot="1" noChangeAspect="1" noMove="1" noResize="1" noEditPoints="1" noAdjustHandles="1" noChangeArrowheads="1" noChangeShapeType="1" noTextEdit="1"/>
          </p:cNvSpPr>
          <p:nvPr/>
        </p:nvSpPr>
        <p:spPr>
          <a:xfrm>
            <a:off x="0" y="2019300"/>
            <a:ext cx="12192000" cy="4106863"/>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5363" name="Picture 84">
            <a:extLst>
              <a:ext uri="{FF2B5EF4-FFF2-40B4-BE49-F238E27FC236}">
                <a16:creationId xmlns:a16="http://schemas.microsoft.com/office/drawing/2014/main" id="{5B79848B-34EE-4D6E-B33B-435978F8079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t="1538" b="-1538"/>
          <a:stretch>
            <a:fillRect/>
          </a:stretch>
        </p:blipFill>
        <p:spPr bwMode="black">
          <a:xfrm>
            <a:off x="0" y="6126163"/>
            <a:ext cx="12192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7" name="Straight Connector 86">
            <a:extLst>
              <a:ext uri="{FF2B5EF4-FFF2-40B4-BE49-F238E27FC236}">
                <a16:creationId xmlns:a16="http://schemas.microsoft.com/office/drawing/2014/main" id="{23305BE3-0BCE-4D75-BD23-DB0614D9C852}"/>
              </a:ext>
            </a:extLst>
          </p:cNvPr>
          <p:cNvCxnSpPr>
            <a:cxnSpLocks noGrp="1" noRot="1" noChangeAspect="1" noMove="1" noResize="1" noEditPoints="1" noAdjustHandles="1" noChangeArrowheads="1" noChangeShapeType="1"/>
          </p:cNvCxnSpPr>
          <p:nvPr/>
        </p:nvCxnSpPr>
        <p:spPr>
          <a:xfrm>
            <a:off x="0" y="6127750"/>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A8B6E789-F5D5-435F-A7E6-88A8524E3221}"/>
              </a:ext>
            </a:extLst>
          </p:cNvPr>
          <p:cNvCxnSpPr>
            <a:cxnSpLocks noGrp="1" noRot="1" noChangeAspect="1" noMove="1" noResize="1" noEditPoints="1" noAdjustHandles="1" noChangeArrowheads="1" noChangeShapeType="1"/>
          </p:cNvCxnSpPr>
          <p:nvPr/>
        </p:nvCxnSpPr>
        <p:spPr>
          <a:xfrm>
            <a:off x="2417763" y="3529013"/>
            <a:ext cx="8637587"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91" name="Rectangle 90">
            <a:extLst>
              <a:ext uri="{FF2B5EF4-FFF2-40B4-BE49-F238E27FC236}">
                <a16:creationId xmlns:a16="http://schemas.microsoft.com/office/drawing/2014/main" id="{00761E9C-C8CA-4C2C-AB31-A6CFEA8A55B3}"/>
              </a:ext>
            </a:extLst>
          </p:cNvPr>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3" name="Rectangle 92">
            <a:extLst>
              <a:ext uri="{FF2B5EF4-FFF2-40B4-BE49-F238E27FC236}">
                <a16:creationId xmlns:a16="http://schemas.microsoft.com/office/drawing/2014/main" id="{97FE9336-5913-4D35-8397-4657920AB3AF}"/>
              </a:ext>
            </a:extLst>
          </p:cNvPr>
          <p:cNvSpPr>
            <a:spLocks noGrp="1" noRot="1" noChangeAspect="1" noMove="1" noResize="1" noEditPoints="1" noAdjustHandles="1" noChangeArrowheads="1" noChangeShapeType="1" noTextEdit="1"/>
          </p:cNvSpPr>
          <p:nvPr/>
        </p:nvSpPr>
        <p:spPr>
          <a:xfrm>
            <a:off x="0" y="2019300"/>
            <a:ext cx="12192000" cy="4106863"/>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15368" name="Group 94">
            <a:extLst>
              <a:ext uri="{FF2B5EF4-FFF2-40B4-BE49-F238E27FC236}">
                <a16:creationId xmlns:a16="http://schemas.microsoft.com/office/drawing/2014/main" id="{A2552A5C-CA5D-4B07-8826-E54C6A365198}"/>
              </a:ext>
            </a:extLst>
          </p:cNvPr>
          <p:cNvGrpSpPr>
            <a:grpSpLocks noGrp="1" noUngrp="1" noRot="1" noChangeAspect="1" noMove="1" noResize="1"/>
          </p:cNvGrpSpPr>
          <p:nvPr/>
        </p:nvGrpSpPr>
        <p:grpSpPr bwMode="auto">
          <a:xfrm>
            <a:off x="1446213" y="644525"/>
            <a:ext cx="9299575" cy="4811713"/>
            <a:chOff x="7639235" y="600024"/>
            <a:chExt cx="3898557" cy="6878929"/>
          </a:xfrm>
        </p:grpSpPr>
        <p:sp>
          <p:nvSpPr>
            <p:cNvPr id="96" name="Rectangle 95">
              <a:extLst>
                <a:ext uri="{FF2B5EF4-FFF2-40B4-BE49-F238E27FC236}">
                  <a16:creationId xmlns:a16="http://schemas.microsoft.com/office/drawing/2014/main" id="{7C40231C-76A4-474F-AA7D-A0F13F64E500}"/>
                </a:ext>
              </a:extLst>
            </p:cNvPr>
            <p:cNvSpPr/>
            <p:nvPr/>
          </p:nvSpPr>
          <p:spPr>
            <a:xfrm>
              <a:off x="7639235" y="600024"/>
              <a:ext cx="3898557" cy="687892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7" name="Rectangle 96">
              <a:extLst>
                <a:ext uri="{FF2B5EF4-FFF2-40B4-BE49-F238E27FC236}">
                  <a16:creationId xmlns:a16="http://schemas.microsoft.com/office/drawing/2014/main" id="{8664F637-09AF-4DD8-8B20-7554D4E99320}"/>
                </a:ext>
              </a:extLst>
            </p:cNvPr>
            <p:cNvSpPr/>
            <p:nvPr/>
          </p:nvSpPr>
          <p:spPr>
            <a:xfrm>
              <a:off x="7770263" y="1062693"/>
              <a:ext cx="3635738" cy="59547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pic>
        <p:nvPicPr>
          <p:cNvPr id="15369" name="Picture 98">
            <a:extLst>
              <a:ext uri="{FF2B5EF4-FFF2-40B4-BE49-F238E27FC236}">
                <a16:creationId xmlns:a16="http://schemas.microsoft.com/office/drawing/2014/main" id="{A8E0E825-5BE8-43D8-83BD-D44892F8734C}"/>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t="1538" b="-1538"/>
          <a:stretch>
            <a:fillRect/>
          </a:stretch>
        </p:blipFill>
        <p:spPr bwMode="black">
          <a:xfrm>
            <a:off x="0" y="6126163"/>
            <a:ext cx="12192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1" name="Straight Connector 100">
            <a:extLst>
              <a:ext uri="{FF2B5EF4-FFF2-40B4-BE49-F238E27FC236}">
                <a16:creationId xmlns:a16="http://schemas.microsoft.com/office/drawing/2014/main" id="{6DB7DB8C-69CA-4A00-B762-A2359B421719}"/>
              </a:ext>
            </a:extLst>
          </p:cNvPr>
          <p:cNvCxnSpPr>
            <a:cxnSpLocks noGrp="1" noRot="1" noChangeAspect="1" noMove="1" noResize="1" noEditPoints="1" noAdjustHandles="1" noChangeArrowheads="1" noChangeShapeType="1"/>
          </p:cNvCxnSpPr>
          <p:nvPr/>
        </p:nvCxnSpPr>
        <p:spPr>
          <a:xfrm>
            <a:off x="2390775" y="1416050"/>
            <a:ext cx="7407275"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103" name="Straight Connector 102">
            <a:extLst>
              <a:ext uri="{FF2B5EF4-FFF2-40B4-BE49-F238E27FC236}">
                <a16:creationId xmlns:a16="http://schemas.microsoft.com/office/drawing/2014/main" id="{8394C0D9-AFE2-4F18-A980-AB2AFC7B8ECD}"/>
              </a:ext>
            </a:extLst>
          </p:cNvPr>
          <p:cNvCxnSpPr>
            <a:cxnSpLocks noGrp="1" noRot="1" noChangeAspect="1" noMove="1" noResize="1" noEditPoints="1" noAdjustHandles="1" noChangeArrowheads="1" noChangeShapeType="1"/>
          </p:cNvCxnSpPr>
          <p:nvPr/>
        </p:nvCxnSpPr>
        <p:spPr>
          <a:xfrm>
            <a:off x="2390775" y="4435475"/>
            <a:ext cx="7407275"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re 1">
            <a:extLst>
              <a:ext uri="{FF2B5EF4-FFF2-40B4-BE49-F238E27FC236}">
                <a16:creationId xmlns:a16="http://schemas.microsoft.com/office/drawing/2014/main" id="{66D9CCC0-6381-401B-85B6-31A1C1CB034B}"/>
              </a:ext>
            </a:extLst>
          </p:cNvPr>
          <p:cNvSpPr>
            <a:spLocks noGrp="1"/>
          </p:cNvSpPr>
          <p:nvPr>
            <p:ph type="title"/>
          </p:nvPr>
        </p:nvSpPr>
        <p:spPr>
          <a:xfrm>
            <a:off x="1878693" y="1534081"/>
            <a:ext cx="9176657" cy="2813050"/>
          </a:xfrm>
        </p:spPr>
        <p:txBody>
          <a:bodyPr bIns="0" anchor="ctr">
            <a:normAutofit/>
          </a:bodyPr>
          <a:lstStyle/>
          <a:p>
            <a:pPr marL="533400" indent="-533400" eaLnBrk="1" fontAlgn="auto" hangingPunct="1">
              <a:spcAft>
                <a:spcPts val="0"/>
              </a:spcAft>
              <a:defRPr/>
            </a:pPr>
            <a:r>
              <a:rPr lang="en-US" b="1" dirty="0">
                <a:solidFill>
                  <a:srgbClr val="000000"/>
                </a:solidFill>
              </a:rPr>
              <a:t>1. DESCRIPTION ET ORGANISATION</a:t>
            </a:r>
          </a:p>
        </p:txBody>
      </p:sp>
      <p:sp>
        <p:nvSpPr>
          <p:cNvPr id="3" name="Espace réservé du texte 2">
            <a:extLst>
              <a:ext uri="{FF2B5EF4-FFF2-40B4-BE49-F238E27FC236}">
                <a16:creationId xmlns:a16="http://schemas.microsoft.com/office/drawing/2014/main" id="{02E770BF-E42B-49E5-89A2-E8756E7E9021}"/>
              </a:ext>
            </a:extLst>
          </p:cNvPr>
          <p:cNvSpPr>
            <a:spLocks noGrp="1"/>
          </p:cNvSpPr>
          <p:nvPr>
            <p:ph type="body" idx="1"/>
          </p:nvPr>
        </p:nvSpPr>
        <p:spPr>
          <a:xfrm>
            <a:off x="2417763" y="4522788"/>
            <a:ext cx="7380287" cy="522287"/>
          </a:xfrm>
        </p:spPr>
        <p:txBody>
          <a:bodyPr bIns="91440" rtlCol="0"/>
          <a:lstStyle/>
          <a:p>
            <a:pPr eaLnBrk="1" fontAlgn="auto" hangingPunct="1">
              <a:spcAft>
                <a:spcPts val="0"/>
              </a:spcAft>
              <a:defRPr/>
            </a:pPr>
            <a:endParaRPr lang="en-US" cap="all" dirty="0">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11965" y="137160"/>
            <a:ext cx="8726557" cy="472440"/>
          </a:xfrm>
          <a:solidFill>
            <a:srgbClr val="FFC000"/>
          </a:solidFill>
        </p:spPr>
        <p:txBody>
          <a:bodyPr>
            <a:normAutofit fontScale="90000"/>
          </a:bodyPr>
          <a:lstStyle/>
          <a:p>
            <a:r>
              <a:rPr lang="fr-FR" dirty="0"/>
              <a:t>Déroulement de la séance pour chaque groupe</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046286334"/>
              </p:ext>
            </p:extLst>
          </p:nvPr>
        </p:nvGraphicFramePr>
        <p:xfrm>
          <a:off x="48696" y="609601"/>
          <a:ext cx="12143304" cy="6139742"/>
        </p:xfrm>
        <a:graphic>
          <a:graphicData uri="http://schemas.openxmlformats.org/drawingml/2006/table">
            <a:tbl>
              <a:tblPr firstRow="1" bandRow="1">
                <a:tableStyleId>{5C22544A-7EE6-4342-B048-85BDC9FD1C3A}</a:tableStyleId>
              </a:tblPr>
              <a:tblGrid>
                <a:gridCol w="1138435">
                  <a:extLst>
                    <a:ext uri="{9D8B030D-6E8A-4147-A177-3AD203B41FA5}">
                      <a16:colId xmlns:a16="http://schemas.microsoft.com/office/drawing/2014/main" val="20000"/>
                    </a:ext>
                  </a:extLst>
                </a:gridCol>
                <a:gridCol w="7348204">
                  <a:extLst>
                    <a:ext uri="{9D8B030D-6E8A-4147-A177-3AD203B41FA5}">
                      <a16:colId xmlns:a16="http://schemas.microsoft.com/office/drawing/2014/main" val="20001"/>
                    </a:ext>
                  </a:extLst>
                </a:gridCol>
                <a:gridCol w="2416853">
                  <a:extLst>
                    <a:ext uri="{9D8B030D-6E8A-4147-A177-3AD203B41FA5}">
                      <a16:colId xmlns:a16="http://schemas.microsoft.com/office/drawing/2014/main" val="20002"/>
                    </a:ext>
                  </a:extLst>
                </a:gridCol>
                <a:gridCol w="1239812">
                  <a:extLst>
                    <a:ext uri="{9D8B030D-6E8A-4147-A177-3AD203B41FA5}">
                      <a16:colId xmlns:a16="http://schemas.microsoft.com/office/drawing/2014/main" val="20003"/>
                    </a:ext>
                  </a:extLst>
                </a:gridCol>
              </a:tblGrid>
              <a:tr h="701123">
                <a:tc>
                  <a:txBody>
                    <a:bodyPr/>
                    <a:lstStyle/>
                    <a:p>
                      <a:endParaRPr lang="fr-FR" sz="1400" dirty="0"/>
                    </a:p>
                  </a:txBody>
                  <a:tcPr>
                    <a:solidFill>
                      <a:srgbClr val="FFFFCC"/>
                    </a:solidFill>
                  </a:tcPr>
                </a:tc>
                <a:tc>
                  <a:txBody>
                    <a:bodyPr/>
                    <a:lstStyle/>
                    <a:p>
                      <a:r>
                        <a:rPr lang="fr-FR" sz="1600" dirty="0">
                          <a:solidFill>
                            <a:schemeClr val="tx1"/>
                          </a:solidFill>
                        </a:rPr>
                        <a:t>9h</a:t>
                      </a:r>
                      <a:r>
                        <a:rPr lang="fr-FR" sz="1600" baseline="0" dirty="0">
                          <a:solidFill>
                            <a:schemeClr val="tx1"/>
                          </a:solidFill>
                        </a:rPr>
                        <a:t> – </a:t>
                      </a:r>
                      <a:r>
                        <a:rPr lang="fr-FR" sz="1600" baseline="0" dirty="0" smtClean="0">
                          <a:solidFill>
                            <a:schemeClr val="tx1"/>
                          </a:solidFill>
                        </a:rPr>
                        <a:t>11H (</a:t>
                      </a:r>
                      <a:r>
                        <a:rPr lang="fr-FR" sz="1600" baseline="0" dirty="0">
                          <a:solidFill>
                            <a:schemeClr val="tx1"/>
                          </a:solidFill>
                        </a:rPr>
                        <a:t>Radiologie des urgences)</a:t>
                      </a:r>
                      <a:endParaRPr lang="fr-FR" sz="1600" dirty="0">
                        <a:solidFill>
                          <a:schemeClr val="tx1"/>
                        </a:solidFill>
                      </a:endParaRPr>
                    </a:p>
                  </a:txBody>
                  <a:tcPr>
                    <a:solidFill>
                      <a:srgbClr val="FFFFCC"/>
                    </a:solidFill>
                  </a:tcPr>
                </a:tc>
                <a:tc>
                  <a:txBody>
                    <a:bodyPr/>
                    <a:lstStyle/>
                    <a:p>
                      <a:r>
                        <a:rPr lang="fr-FR" sz="1600" baseline="0" dirty="0">
                          <a:solidFill>
                            <a:srgbClr val="FF0000"/>
                          </a:solidFill>
                        </a:rPr>
                        <a:t>Roulement des étudiants</a:t>
                      </a:r>
                      <a:endParaRPr lang="fr-FR" sz="1600" dirty="0">
                        <a:solidFill>
                          <a:srgbClr val="FF0000"/>
                        </a:solidFill>
                      </a:endParaRPr>
                    </a:p>
                  </a:txBody>
                  <a:tcPr>
                    <a:solidFill>
                      <a:srgbClr val="FFFFCC"/>
                    </a:solidFill>
                  </a:tcPr>
                </a:tc>
                <a:tc>
                  <a:txBody>
                    <a:bodyPr/>
                    <a:lstStyle/>
                    <a:p>
                      <a:r>
                        <a:rPr lang="fr-FR" sz="1600" dirty="0">
                          <a:solidFill>
                            <a:schemeClr val="tx1"/>
                          </a:solidFill>
                        </a:rPr>
                        <a:t>11h- 11h30 (salle</a:t>
                      </a:r>
                      <a:r>
                        <a:rPr lang="fr-FR" sz="1600" baseline="0" dirty="0">
                          <a:solidFill>
                            <a:schemeClr val="tx1"/>
                          </a:solidFill>
                        </a:rPr>
                        <a:t> D</a:t>
                      </a:r>
                      <a:r>
                        <a:rPr lang="fr-FR" sz="1600" dirty="0">
                          <a:solidFill>
                            <a:schemeClr val="tx1"/>
                          </a:solidFill>
                        </a:rPr>
                        <a:t>)</a:t>
                      </a:r>
                    </a:p>
                  </a:txBody>
                  <a:tcPr>
                    <a:solidFill>
                      <a:srgbClr val="FFFFCC"/>
                    </a:solidFill>
                  </a:tcPr>
                </a:tc>
                <a:extLst>
                  <a:ext uri="{0D108BD9-81ED-4DB2-BD59-A6C34878D82A}">
                    <a16:rowId xmlns:a16="http://schemas.microsoft.com/office/drawing/2014/main" val="10000"/>
                  </a:ext>
                </a:extLst>
              </a:tr>
              <a:tr h="2379245">
                <a:tc>
                  <a:txBody>
                    <a:bodyPr/>
                    <a:lstStyle/>
                    <a:p>
                      <a:r>
                        <a:rPr lang="fr-FR" sz="1600" b="1" dirty="0"/>
                        <a:t>GA</a:t>
                      </a:r>
                    </a:p>
                    <a:p>
                      <a:r>
                        <a:rPr lang="fr-FR" sz="1600" b="1" dirty="0"/>
                        <a:t>(</a:t>
                      </a:r>
                      <a:r>
                        <a:rPr lang="fr-FR" sz="1600" b="1" dirty="0" smtClean="0"/>
                        <a:t>14 </a:t>
                      </a:r>
                      <a:r>
                        <a:rPr lang="fr-FR" sz="1600" b="1" dirty="0"/>
                        <a:t>étudiants)</a:t>
                      </a:r>
                    </a:p>
                  </a:txBody>
                  <a:tcPr>
                    <a:lnB w="57150" cap="flat" cmpd="sng" algn="ctr">
                      <a:solidFill>
                        <a:schemeClr val="tx1"/>
                      </a:solidFill>
                      <a:prstDash val="solid"/>
                      <a:round/>
                      <a:headEnd type="none" w="med" len="med"/>
                      <a:tailEnd type="none" w="med" len="med"/>
                    </a:lnB>
                    <a:solidFill>
                      <a:srgbClr val="FFFFCC"/>
                    </a:solidFill>
                  </a:tcPr>
                </a:tc>
                <a:tc>
                  <a:txBody>
                    <a:bodyPr/>
                    <a:lstStyle/>
                    <a:p>
                      <a:r>
                        <a:rPr lang="fr-FR" sz="1600" b="1" u="sng" baseline="0" dirty="0"/>
                        <a:t>Salle 1 et 4</a:t>
                      </a:r>
                      <a:r>
                        <a:rPr lang="fr-FR" sz="1400" baseline="0" dirty="0"/>
                        <a:t>: </a:t>
                      </a:r>
                      <a:r>
                        <a:rPr lang="fr-FR" sz="1400" baseline="0" dirty="0" smtClean="0"/>
                        <a:t>(</a:t>
                      </a:r>
                      <a:r>
                        <a:rPr lang="fr-FR" sz="1600" b="1" u="none" baseline="0" dirty="0"/>
                        <a:t>4</a:t>
                      </a:r>
                      <a:r>
                        <a:rPr lang="fr-FR" sz="1600" b="1" u="none" baseline="0" dirty="0" smtClean="0"/>
                        <a:t> </a:t>
                      </a:r>
                      <a:r>
                        <a:rPr lang="fr-FR" sz="1600" b="1" u="none" baseline="0" dirty="0"/>
                        <a:t>étudiants</a:t>
                      </a:r>
                      <a:r>
                        <a:rPr lang="fr-FR" sz="1600" b="1" u="sng" baseline="0" dirty="0"/>
                        <a:t>)  </a:t>
                      </a:r>
                      <a:r>
                        <a:rPr lang="fr-FR" sz="1600" b="1" u="sng" baseline="0" dirty="0">
                          <a:solidFill>
                            <a:srgbClr val="FF0000"/>
                          </a:solidFill>
                        </a:rPr>
                        <a:t>1H30min</a:t>
                      </a:r>
                    </a:p>
                    <a:p>
                      <a:pPr marL="285750" indent="-285750">
                        <a:buFontTx/>
                        <a:buChar char="-"/>
                      </a:pPr>
                      <a:r>
                        <a:rPr lang="fr-FR" sz="1600" kern="1200" baseline="0" dirty="0">
                          <a:solidFill>
                            <a:schemeClr val="dk1"/>
                          </a:solidFill>
                          <a:latin typeface="+mn-lt"/>
                          <a:ea typeface="+mn-ea"/>
                          <a:cs typeface="+mn-cs"/>
                        </a:rPr>
                        <a:t>Démonstration</a:t>
                      </a:r>
                      <a:r>
                        <a:rPr lang="fr-FR" sz="1600" baseline="0" dirty="0"/>
                        <a:t> de l’acquisition d’une radio </a:t>
                      </a:r>
                      <a:r>
                        <a:rPr lang="fr-FR" sz="1600" baseline="0" dirty="0" err="1"/>
                        <a:t>rétroalvéolaire</a:t>
                      </a:r>
                      <a:r>
                        <a:rPr lang="fr-FR" sz="1600" baseline="0" dirty="0"/>
                        <a:t> et son développement. </a:t>
                      </a:r>
                      <a:r>
                        <a:rPr lang="fr-FR" sz="1600" kern="1200" baseline="0" dirty="0">
                          <a:solidFill>
                            <a:schemeClr val="dk1"/>
                          </a:solidFill>
                          <a:latin typeface="+mn-lt"/>
                          <a:ea typeface="+mn-ea"/>
                          <a:cs typeface="+mn-cs"/>
                        </a:rPr>
                        <a:t>Dr Erraji</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u="sng" kern="1200" baseline="0" dirty="0">
                          <a:solidFill>
                            <a:schemeClr val="dk1"/>
                          </a:solidFill>
                          <a:latin typeface="+mn-lt"/>
                          <a:ea typeface="+mn-ea"/>
                          <a:cs typeface="+mn-cs"/>
                        </a:rPr>
                        <a:t>Salle 2 et 4: </a:t>
                      </a:r>
                      <a:r>
                        <a:rPr lang="fr-FR" sz="1600" b="1" u="sng" kern="1200" baseline="0" dirty="0" smtClean="0">
                          <a:solidFill>
                            <a:schemeClr val="dk1"/>
                          </a:solidFill>
                          <a:latin typeface="+mn-lt"/>
                          <a:ea typeface="+mn-ea"/>
                          <a:cs typeface="+mn-cs"/>
                        </a:rPr>
                        <a:t>(4 </a:t>
                      </a:r>
                      <a:r>
                        <a:rPr lang="fr-FR" sz="1600" b="1" u="sng" kern="1200" baseline="0" dirty="0">
                          <a:solidFill>
                            <a:schemeClr val="dk1"/>
                          </a:solidFill>
                          <a:latin typeface="+mn-lt"/>
                          <a:ea typeface="+mn-ea"/>
                          <a:cs typeface="+mn-cs"/>
                        </a:rPr>
                        <a:t>étudiants) </a:t>
                      </a:r>
                      <a:r>
                        <a:rPr lang="fr-FR" sz="1600" b="1" u="sng" baseline="0" dirty="0">
                          <a:solidFill>
                            <a:srgbClr val="FF0000"/>
                          </a:solidFill>
                        </a:rPr>
                        <a:t>1H30min</a:t>
                      </a:r>
                      <a:endParaRPr lang="fr-FR" sz="1600" b="1" u="sng" kern="1200" baseline="0" dirty="0">
                        <a:solidFill>
                          <a:srgbClr val="FF0000"/>
                        </a:solidFill>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fr-FR" sz="1600" kern="1200" baseline="0" dirty="0">
                          <a:solidFill>
                            <a:schemeClr val="dk1"/>
                          </a:solidFill>
                          <a:latin typeface="+mn-lt"/>
                          <a:ea typeface="+mn-ea"/>
                          <a:cs typeface="+mn-cs"/>
                        </a:rPr>
                        <a:t>Démonstration de l’acquisition d’une radio </a:t>
                      </a:r>
                      <a:r>
                        <a:rPr lang="fr-FR" sz="1600" kern="1200" baseline="0" dirty="0" err="1">
                          <a:solidFill>
                            <a:schemeClr val="dk1"/>
                          </a:solidFill>
                          <a:latin typeface="+mn-lt"/>
                          <a:ea typeface="+mn-ea"/>
                          <a:cs typeface="+mn-cs"/>
                        </a:rPr>
                        <a:t>rétroalvéolaire</a:t>
                      </a:r>
                      <a:r>
                        <a:rPr lang="fr-FR" sz="1600" kern="1200" baseline="0" dirty="0">
                          <a:solidFill>
                            <a:schemeClr val="dk1"/>
                          </a:solidFill>
                          <a:latin typeface="+mn-lt"/>
                          <a:ea typeface="+mn-ea"/>
                          <a:cs typeface="+mn-cs"/>
                        </a:rPr>
                        <a:t> et son développement. Dr </a:t>
                      </a:r>
                      <a:r>
                        <a:rPr lang="fr-FR" sz="1600" kern="1200" baseline="0" dirty="0" err="1">
                          <a:solidFill>
                            <a:schemeClr val="dk1"/>
                          </a:solidFill>
                          <a:latin typeface="+mn-lt"/>
                          <a:ea typeface="+mn-ea"/>
                          <a:cs typeface="+mn-cs"/>
                        </a:rPr>
                        <a:t>Benjelloune</a:t>
                      </a:r>
                      <a:endParaRPr lang="fr-FR" sz="1600" kern="1200" baseline="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b="1" u="sng" kern="1200" baseline="0" dirty="0">
                          <a:solidFill>
                            <a:schemeClr val="dk1"/>
                          </a:solidFill>
                          <a:latin typeface="+mn-lt"/>
                          <a:ea typeface="+mn-ea"/>
                          <a:cs typeface="+mn-cs"/>
                        </a:rPr>
                        <a:t>S</a:t>
                      </a:r>
                      <a:r>
                        <a:rPr lang="fr-FR" sz="1600" b="1" u="sng" kern="1200" baseline="0" dirty="0">
                          <a:solidFill>
                            <a:schemeClr val="dk1"/>
                          </a:solidFill>
                          <a:latin typeface="+mn-lt"/>
                          <a:ea typeface="+mn-ea"/>
                          <a:cs typeface="+mn-cs"/>
                        </a:rPr>
                        <a:t>alle 3: </a:t>
                      </a:r>
                      <a:r>
                        <a:rPr lang="fr-FR" sz="1600" b="1" u="sng" kern="1200" baseline="0" dirty="0" smtClean="0">
                          <a:solidFill>
                            <a:schemeClr val="dk1"/>
                          </a:solidFill>
                          <a:latin typeface="+mn-lt"/>
                          <a:ea typeface="+mn-ea"/>
                          <a:cs typeface="+mn-cs"/>
                        </a:rPr>
                        <a:t>(6 </a:t>
                      </a:r>
                      <a:r>
                        <a:rPr lang="fr-FR" sz="1600" b="1" u="sng" kern="1200" baseline="0" dirty="0">
                          <a:solidFill>
                            <a:schemeClr val="dk1"/>
                          </a:solidFill>
                          <a:latin typeface="+mn-lt"/>
                          <a:ea typeface="+mn-ea"/>
                          <a:cs typeface="+mn-cs"/>
                        </a:rPr>
                        <a:t>étudiants)  </a:t>
                      </a:r>
                      <a:r>
                        <a:rPr lang="fr-FR" sz="1600" b="1" u="sng" kern="1200" baseline="0" dirty="0">
                          <a:solidFill>
                            <a:srgbClr val="FF0000"/>
                          </a:solidFill>
                          <a:latin typeface="+mn-lt"/>
                          <a:ea typeface="+mn-ea"/>
                          <a:cs typeface="+mn-cs"/>
                        </a:rPr>
                        <a:t>30min</a:t>
                      </a:r>
                    </a:p>
                    <a:p>
                      <a:pPr marL="285750" indent="-285750">
                        <a:buFontTx/>
                        <a:buChar char="-"/>
                      </a:pPr>
                      <a:r>
                        <a:rPr lang="fr-FR" sz="1600" baseline="0" dirty="0"/>
                        <a:t>Démonstration de l’acquisition d’une panoramique dentaire</a:t>
                      </a:r>
                      <a:r>
                        <a:rPr lang="fr-FR" sz="1400" baseline="0" dirty="0"/>
                        <a:t>.</a:t>
                      </a:r>
                    </a:p>
                    <a:p>
                      <a:pPr marL="285750" indent="-285750">
                        <a:buFontTx/>
                        <a:buChar char="-"/>
                      </a:pPr>
                      <a:r>
                        <a:rPr lang="fr-FR" sz="1600" baseline="0" dirty="0"/>
                        <a:t>Démonstration du fonctionnement du </a:t>
                      </a:r>
                      <a:r>
                        <a:rPr lang="fr-FR" sz="1600" kern="1200" baseline="0" dirty="0">
                          <a:solidFill>
                            <a:schemeClr val="dk1"/>
                          </a:solidFill>
                          <a:latin typeface="+mn-lt"/>
                          <a:ea typeface="+mn-ea"/>
                          <a:cs typeface="+mn-cs"/>
                        </a:rPr>
                        <a:t>Cône </a:t>
                      </a:r>
                      <a:r>
                        <a:rPr lang="fr-FR" sz="1600" kern="1200" baseline="0" dirty="0" err="1">
                          <a:solidFill>
                            <a:schemeClr val="dk1"/>
                          </a:solidFill>
                          <a:latin typeface="+mn-lt"/>
                          <a:ea typeface="+mn-ea"/>
                          <a:cs typeface="+mn-cs"/>
                        </a:rPr>
                        <a:t>beam</a:t>
                      </a:r>
                      <a:r>
                        <a:rPr lang="fr-FR" sz="1600" kern="1200" baseline="0" dirty="0">
                          <a:solidFill>
                            <a:schemeClr val="dk1"/>
                          </a:solidFill>
                          <a:latin typeface="+mn-lt"/>
                          <a:ea typeface="+mn-ea"/>
                          <a:cs typeface="+mn-cs"/>
                        </a:rPr>
                        <a:t>. Techniciens de radiologie</a:t>
                      </a:r>
                    </a:p>
                  </a:txBody>
                  <a:tcPr>
                    <a:lnB w="57150" cap="flat" cmpd="sng" algn="ctr">
                      <a:solidFill>
                        <a:schemeClr val="tx1"/>
                      </a:solidFill>
                      <a:prstDash val="solid"/>
                      <a:round/>
                      <a:headEnd type="none" w="med" len="med"/>
                      <a:tailEnd type="none" w="med" len="med"/>
                    </a:lnB>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fr-FR" sz="1600" b="1" u="none" baseline="0" dirty="0"/>
                        <a:t>Salle 1 et 4</a:t>
                      </a:r>
                      <a:r>
                        <a:rPr lang="fr-FR" sz="1400" u="none" baseline="0" dirty="0"/>
                        <a:t>: </a:t>
                      </a:r>
                      <a:r>
                        <a:rPr lang="fr-FR" sz="1400" u="none" baseline="0" dirty="0" smtClean="0"/>
                        <a:t>(</a:t>
                      </a:r>
                      <a:r>
                        <a:rPr lang="fr-FR" sz="1600" b="1" u="none" baseline="0" dirty="0"/>
                        <a:t>4</a:t>
                      </a:r>
                      <a:r>
                        <a:rPr lang="fr-FR" sz="1600" b="1" u="none" baseline="0" dirty="0" smtClean="0"/>
                        <a:t> </a:t>
                      </a:r>
                      <a:r>
                        <a:rPr lang="fr-FR" sz="1600" b="1" u="none" baseline="0" dirty="0"/>
                        <a:t>étudiants)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fr-FR" sz="1600" b="1" u="none" kern="1200" baseline="0" dirty="0">
                          <a:solidFill>
                            <a:schemeClr val="dk1"/>
                          </a:solidFill>
                          <a:latin typeface="+mn-lt"/>
                          <a:ea typeface="+mn-ea"/>
                          <a:cs typeface="+mn-cs"/>
                        </a:rPr>
                        <a:t>Salle 2 et 4: </a:t>
                      </a:r>
                      <a:r>
                        <a:rPr lang="fr-FR" sz="1600" b="1" u="none" kern="1200" baseline="0" dirty="0" smtClean="0">
                          <a:solidFill>
                            <a:schemeClr val="dk1"/>
                          </a:solidFill>
                          <a:latin typeface="+mn-lt"/>
                          <a:ea typeface="+mn-ea"/>
                          <a:cs typeface="+mn-cs"/>
                        </a:rPr>
                        <a:t>(4 </a:t>
                      </a:r>
                      <a:r>
                        <a:rPr lang="fr-FR" sz="1600" b="1" u="none" kern="1200" baseline="0" dirty="0">
                          <a:solidFill>
                            <a:schemeClr val="dk1"/>
                          </a:solidFill>
                          <a:latin typeface="+mn-lt"/>
                          <a:ea typeface="+mn-ea"/>
                          <a:cs typeface="+mn-cs"/>
                        </a:rPr>
                        <a:t>étudiants)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fr-FR" sz="1400" b="1" u="none" kern="1200" baseline="0" dirty="0">
                          <a:solidFill>
                            <a:schemeClr val="dk1"/>
                          </a:solidFill>
                          <a:latin typeface="+mn-lt"/>
                          <a:ea typeface="+mn-ea"/>
                          <a:cs typeface="+mn-cs"/>
                        </a:rPr>
                        <a:t>S</a:t>
                      </a:r>
                      <a:r>
                        <a:rPr lang="fr-FR" sz="1600" b="1" u="none" kern="1200" baseline="0" dirty="0">
                          <a:solidFill>
                            <a:schemeClr val="dk1"/>
                          </a:solidFill>
                          <a:latin typeface="+mn-lt"/>
                          <a:ea typeface="+mn-ea"/>
                          <a:cs typeface="+mn-cs"/>
                        </a:rPr>
                        <a:t>alle 3: (6 étudiants) </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fr-FR" sz="1600" b="1" u="sng" kern="1200" baseline="0" dirty="0">
                        <a:solidFill>
                          <a:schemeClr val="dk1"/>
                        </a:solidFill>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fr-FR" sz="1600" b="1" u="sng" baseline="0" dirty="0"/>
                    </a:p>
                    <a:p>
                      <a:pPr marL="285750" indent="-285750">
                        <a:buFontTx/>
                        <a:buChar char="-"/>
                      </a:pPr>
                      <a:endParaRPr lang="fr-FR" sz="1600" kern="1200" baseline="0" dirty="0">
                        <a:solidFill>
                          <a:schemeClr val="dk1"/>
                        </a:solidFill>
                        <a:latin typeface="+mn-lt"/>
                        <a:ea typeface="+mn-ea"/>
                        <a:cs typeface="+mn-cs"/>
                      </a:endParaRPr>
                    </a:p>
                  </a:txBody>
                  <a:tcPr>
                    <a:lnB w="57150" cap="flat" cmpd="sng" algn="ctr">
                      <a:solidFill>
                        <a:schemeClr val="tx1"/>
                      </a:solidFill>
                      <a:prstDash val="solid"/>
                      <a:round/>
                      <a:headEnd type="none" w="med" len="med"/>
                      <a:tailEnd type="none" w="med" len="med"/>
                    </a:lnB>
                    <a:solidFill>
                      <a:srgbClr val="FFFFCC"/>
                    </a:solidFill>
                  </a:tcPr>
                </a:tc>
                <a:tc>
                  <a:txBody>
                    <a:bodyPr/>
                    <a:lstStyle/>
                    <a:p>
                      <a:pPr marL="0" indent="0">
                        <a:buFontTx/>
                        <a:buNone/>
                      </a:pPr>
                      <a:r>
                        <a:rPr lang="fr-FR" sz="1400" baseline="0" dirty="0"/>
                        <a:t>Evaluation</a:t>
                      </a:r>
                    </a:p>
                  </a:txBody>
                  <a:tcPr>
                    <a:lnB w="5715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1"/>
                  </a:ext>
                </a:extLst>
              </a:tr>
              <a:tr h="651454">
                <a:tc>
                  <a:txBody>
                    <a:bodyPr/>
                    <a:lstStyle/>
                    <a:p>
                      <a:endParaRPr lang="fr-FR" sz="1400" dirty="0"/>
                    </a:p>
                  </a:txBody>
                  <a:tcPr>
                    <a:lnT w="57150" cap="flat" cmpd="sng" algn="ctr">
                      <a:solidFill>
                        <a:schemeClr val="tx1"/>
                      </a:solidFill>
                      <a:prstDash val="solid"/>
                      <a:round/>
                      <a:headEnd type="none" w="med" len="med"/>
                      <a:tailEnd type="none" w="med" len="med"/>
                    </a:lnT>
                    <a:solidFill>
                      <a:srgbClr val="CCE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kern="1200" dirty="0" smtClean="0">
                          <a:solidFill>
                            <a:schemeClr val="tx1"/>
                          </a:solidFill>
                          <a:latin typeface="+mn-lt"/>
                          <a:ea typeface="+mn-ea"/>
                          <a:cs typeface="+mn-cs"/>
                        </a:rPr>
                        <a:t>12h30-15H</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kern="1200" dirty="0" smtClean="0">
                          <a:solidFill>
                            <a:schemeClr val="tx1"/>
                          </a:solidFill>
                          <a:latin typeface="+mn-lt"/>
                          <a:ea typeface="+mn-ea"/>
                          <a:cs typeface="+mn-cs"/>
                        </a:rPr>
                        <a:t> </a:t>
                      </a:r>
                      <a:r>
                        <a:rPr lang="fr-FR" sz="1600" b="1" kern="1200" baseline="0" dirty="0" smtClean="0">
                          <a:solidFill>
                            <a:schemeClr val="tx1"/>
                          </a:solidFill>
                          <a:latin typeface="+mn-lt"/>
                          <a:ea typeface="+mn-ea"/>
                          <a:cs typeface="+mn-cs"/>
                        </a:rPr>
                        <a:t>(</a:t>
                      </a:r>
                      <a:r>
                        <a:rPr lang="fr-FR" sz="1600" b="1" kern="1200" baseline="0" dirty="0">
                          <a:solidFill>
                            <a:schemeClr val="tx1"/>
                          </a:solidFill>
                          <a:latin typeface="+mn-lt"/>
                          <a:ea typeface="+mn-ea"/>
                          <a:cs typeface="+mn-cs"/>
                        </a:rPr>
                        <a:t>Radiologie des urgences)</a:t>
                      </a:r>
                    </a:p>
                  </a:txBody>
                  <a:tcPr>
                    <a:lnT w="57150" cap="flat" cmpd="sng" algn="ctr">
                      <a:solidFill>
                        <a:schemeClr val="tx1"/>
                      </a:solidFill>
                      <a:prstDash val="solid"/>
                      <a:round/>
                      <a:headEnd type="none" w="med" len="med"/>
                      <a:tailEnd type="none" w="med" len="med"/>
                    </a:lnT>
                    <a:solidFill>
                      <a:srgbClr val="CCECFF"/>
                    </a:solidFill>
                  </a:tcPr>
                </a:tc>
                <a:tc>
                  <a:txBody>
                    <a:bodyPr/>
                    <a:lstStyle/>
                    <a:p>
                      <a:r>
                        <a:rPr lang="fr-FR" sz="1600" b="1" kern="1200" baseline="0" dirty="0">
                          <a:solidFill>
                            <a:srgbClr val="FF0000"/>
                          </a:solidFill>
                          <a:latin typeface="+mn-lt"/>
                          <a:ea typeface="+mn-ea"/>
                          <a:cs typeface="+mn-cs"/>
                        </a:rPr>
                        <a:t>Roulement des étudiants</a:t>
                      </a:r>
                    </a:p>
                  </a:txBody>
                  <a:tcPr>
                    <a:lnT w="57150" cap="flat" cmpd="sng" algn="ctr">
                      <a:solidFill>
                        <a:schemeClr val="tx1"/>
                      </a:solidFill>
                      <a:prstDash val="solid"/>
                      <a:round/>
                      <a:headEnd type="none" w="med" len="med"/>
                      <a:tailEnd type="none" w="med" len="med"/>
                    </a:lnT>
                    <a:solidFill>
                      <a:srgbClr val="CCE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kern="1200" dirty="0" smtClean="0">
                          <a:solidFill>
                            <a:schemeClr val="tx1"/>
                          </a:solidFill>
                          <a:latin typeface="+mn-lt"/>
                          <a:ea typeface="+mn-ea"/>
                          <a:cs typeface="+mn-cs"/>
                        </a:rPr>
                        <a:t>15H-15h30 </a:t>
                      </a:r>
                      <a:r>
                        <a:rPr lang="fr-FR" sz="1600" dirty="0">
                          <a:solidFill>
                            <a:schemeClr val="tx1"/>
                          </a:solidFill>
                        </a:rPr>
                        <a:t>(</a:t>
                      </a:r>
                      <a:r>
                        <a:rPr lang="fr-FR" sz="1600" b="1" kern="1200" dirty="0">
                          <a:solidFill>
                            <a:schemeClr val="tx1"/>
                          </a:solidFill>
                          <a:latin typeface="+mn-lt"/>
                          <a:ea typeface="+mn-ea"/>
                          <a:cs typeface="+mn-cs"/>
                        </a:rPr>
                        <a:t>salle</a:t>
                      </a:r>
                      <a:r>
                        <a:rPr lang="fr-FR" sz="1600" b="1" kern="1200" baseline="0" dirty="0">
                          <a:solidFill>
                            <a:schemeClr val="tx1"/>
                          </a:solidFill>
                          <a:latin typeface="+mn-lt"/>
                          <a:ea typeface="+mn-ea"/>
                          <a:cs typeface="+mn-cs"/>
                        </a:rPr>
                        <a:t> D</a:t>
                      </a:r>
                      <a:r>
                        <a:rPr lang="fr-FR" sz="1600" b="1" kern="1200" dirty="0">
                          <a:solidFill>
                            <a:schemeClr val="tx1"/>
                          </a:solidFill>
                          <a:latin typeface="+mn-lt"/>
                          <a:ea typeface="+mn-ea"/>
                          <a:cs typeface="+mn-cs"/>
                        </a:rPr>
                        <a:t>)</a:t>
                      </a:r>
                    </a:p>
                  </a:txBody>
                  <a:tcPr>
                    <a:lnT w="57150" cap="flat" cmpd="sng" algn="ctr">
                      <a:solidFill>
                        <a:schemeClr val="tx1"/>
                      </a:solidFill>
                      <a:prstDash val="solid"/>
                      <a:round/>
                      <a:headEnd type="none" w="med" len="med"/>
                      <a:tailEnd type="none" w="med" len="med"/>
                    </a:lnT>
                    <a:solidFill>
                      <a:srgbClr val="CCECFF"/>
                    </a:solidFill>
                  </a:tcPr>
                </a:tc>
                <a:extLst>
                  <a:ext uri="{0D108BD9-81ED-4DB2-BD59-A6C34878D82A}">
                    <a16:rowId xmlns:a16="http://schemas.microsoft.com/office/drawing/2014/main" val="10002"/>
                  </a:ext>
                </a:extLst>
              </a:tr>
              <a:tr h="2356964">
                <a:tc>
                  <a:txBody>
                    <a:bodyPr/>
                    <a:lstStyle/>
                    <a:p>
                      <a:r>
                        <a:rPr lang="fr-FR" sz="1600" b="1" kern="1200" dirty="0">
                          <a:solidFill>
                            <a:schemeClr val="dk1"/>
                          </a:solidFill>
                          <a:latin typeface="+mn-lt"/>
                          <a:ea typeface="+mn-ea"/>
                          <a:cs typeface="+mn-cs"/>
                        </a:rPr>
                        <a:t>GB</a:t>
                      </a:r>
                    </a:p>
                    <a:p>
                      <a:r>
                        <a:rPr lang="fr-FR" sz="1600" b="1" kern="1200" dirty="0">
                          <a:solidFill>
                            <a:schemeClr val="dk1"/>
                          </a:solidFill>
                          <a:latin typeface="+mn-lt"/>
                          <a:ea typeface="+mn-ea"/>
                          <a:cs typeface="+mn-cs"/>
                        </a:rPr>
                        <a:t>(</a:t>
                      </a:r>
                      <a:r>
                        <a:rPr lang="fr-FR" sz="1600" b="1" kern="1200" dirty="0" smtClean="0">
                          <a:solidFill>
                            <a:schemeClr val="dk1"/>
                          </a:solidFill>
                          <a:latin typeface="+mn-lt"/>
                          <a:ea typeface="+mn-ea"/>
                          <a:cs typeface="+mn-cs"/>
                        </a:rPr>
                        <a:t>14 </a:t>
                      </a:r>
                      <a:r>
                        <a:rPr lang="fr-FR" sz="1600" b="1" kern="1200" dirty="0">
                          <a:solidFill>
                            <a:schemeClr val="dk1"/>
                          </a:solidFill>
                          <a:latin typeface="+mn-lt"/>
                          <a:ea typeface="+mn-ea"/>
                          <a:cs typeface="+mn-cs"/>
                        </a:rPr>
                        <a:t>étudiants</a:t>
                      </a:r>
                      <a:r>
                        <a:rPr lang="fr-FR" sz="1400" baseline="0" dirty="0"/>
                        <a:t>)</a:t>
                      </a:r>
                      <a:endParaRPr lang="fr-FR" sz="1400" dirty="0"/>
                    </a:p>
                  </a:txBody>
                  <a:tcPr>
                    <a:solidFill>
                      <a:srgbClr val="CCECFF"/>
                    </a:solidFill>
                  </a:tcPr>
                </a:tc>
                <a:tc>
                  <a:txBody>
                    <a:bodyPr/>
                    <a:lstStyle/>
                    <a:p>
                      <a:r>
                        <a:rPr lang="fr-FR" sz="1400" b="1" u="sng" baseline="0" dirty="0"/>
                        <a:t>Salle 1 et 4</a:t>
                      </a:r>
                      <a:r>
                        <a:rPr lang="fr-FR" sz="1200" baseline="0" dirty="0"/>
                        <a:t>: </a:t>
                      </a:r>
                      <a:r>
                        <a:rPr lang="fr-FR" sz="1200" baseline="0" dirty="0" smtClean="0"/>
                        <a:t>(</a:t>
                      </a:r>
                      <a:r>
                        <a:rPr lang="fr-FR" sz="1400" b="1" u="none" baseline="0" dirty="0"/>
                        <a:t>4</a:t>
                      </a:r>
                      <a:r>
                        <a:rPr lang="fr-FR" sz="1400" b="1" u="none" baseline="0" dirty="0" smtClean="0"/>
                        <a:t> </a:t>
                      </a:r>
                      <a:r>
                        <a:rPr lang="fr-FR" sz="1400" b="1" u="none" baseline="0" dirty="0"/>
                        <a:t>étudiants</a:t>
                      </a:r>
                      <a:r>
                        <a:rPr lang="fr-FR" sz="1400" b="1" u="sng" baseline="0" dirty="0"/>
                        <a:t>)  </a:t>
                      </a:r>
                      <a:r>
                        <a:rPr lang="fr-FR" sz="1400" b="1" u="sng" baseline="0" dirty="0">
                          <a:solidFill>
                            <a:srgbClr val="FF0000"/>
                          </a:solidFill>
                        </a:rPr>
                        <a:t>1H30min</a:t>
                      </a:r>
                    </a:p>
                    <a:p>
                      <a:pPr marL="285750" indent="-285750">
                        <a:buFontTx/>
                        <a:buChar char="-"/>
                      </a:pPr>
                      <a:r>
                        <a:rPr lang="fr-FR" sz="1600" kern="1200" baseline="0" dirty="0">
                          <a:solidFill>
                            <a:schemeClr val="dk1"/>
                          </a:solidFill>
                          <a:latin typeface="+mn-lt"/>
                          <a:ea typeface="+mn-ea"/>
                          <a:cs typeface="+mn-cs"/>
                        </a:rPr>
                        <a:t>Démonstration de l’acquisition d’une radio </a:t>
                      </a:r>
                      <a:r>
                        <a:rPr lang="fr-FR" sz="1600" kern="1200" baseline="0" dirty="0" err="1">
                          <a:solidFill>
                            <a:schemeClr val="dk1"/>
                          </a:solidFill>
                          <a:latin typeface="+mn-lt"/>
                          <a:ea typeface="+mn-ea"/>
                          <a:cs typeface="+mn-cs"/>
                        </a:rPr>
                        <a:t>rétroalvéolaire</a:t>
                      </a:r>
                      <a:r>
                        <a:rPr lang="fr-FR" sz="1600" kern="1200" baseline="0" dirty="0">
                          <a:solidFill>
                            <a:schemeClr val="dk1"/>
                          </a:solidFill>
                          <a:latin typeface="+mn-lt"/>
                          <a:ea typeface="+mn-ea"/>
                          <a:cs typeface="+mn-cs"/>
                        </a:rPr>
                        <a:t> et son développement. Dr Erraji</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b="1" u="sng" kern="1200" baseline="0" dirty="0">
                          <a:solidFill>
                            <a:schemeClr val="dk1"/>
                          </a:solidFill>
                          <a:latin typeface="+mn-lt"/>
                          <a:ea typeface="+mn-ea"/>
                          <a:cs typeface="+mn-cs"/>
                        </a:rPr>
                        <a:t>Salle 2 et 4: </a:t>
                      </a:r>
                      <a:r>
                        <a:rPr lang="fr-FR" sz="1400" b="1" u="sng" kern="1200" baseline="0" dirty="0" smtClean="0">
                          <a:solidFill>
                            <a:schemeClr val="dk1"/>
                          </a:solidFill>
                          <a:latin typeface="+mn-lt"/>
                          <a:ea typeface="+mn-ea"/>
                          <a:cs typeface="+mn-cs"/>
                        </a:rPr>
                        <a:t>(4 </a:t>
                      </a:r>
                      <a:r>
                        <a:rPr lang="fr-FR" sz="1400" b="1" u="sng" kern="1200" baseline="0" dirty="0">
                          <a:solidFill>
                            <a:schemeClr val="dk1"/>
                          </a:solidFill>
                          <a:latin typeface="+mn-lt"/>
                          <a:ea typeface="+mn-ea"/>
                          <a:cs typeface="+mn-cs"/>
                        </a:rPr>
                        <a:t>étudiants) </a:t>
                      </a:r>
                      <a:r>
                        <a:rPr lang="fr-FR" sz="1400" b="1" u="sng" baseline="0" dirty="0">
                          <a:solidFill>
                            <a:srgbClr val="FF0000"/>
                          </a:solidFill>
                        </a:rPr>
                        <a:t>1H30min</a:t>
                      </a:r>
                      <a:endParaRPr lang="fr-FR" sz="1400" b="1" u="sng" kern="1200" baseline="0" dirty="0">
                        <a:solidFill>
                          <a:srgbClr val="FF0000"/>
                        </a:solidFill>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fr-FR" sz="1600" kern="1200" baseline="0" dirty="0">
                          <a:solidFill>
                            <a:schemeClr val="dk1"/>
                          </a:solidFill>
                          <a:latin typeface="+mn-lt"/>
                          <a:ea typeface="+mn-ea"/>
                          <a:cs typeface="+mn-cs"/>
                        </a:rPr>
                        <a:t>Démonstration de l’acquisition d’une radio </a:t>
                      </a:r>
                      <a:r>
                        <a:rPr lang="fr-FR" sz="1600" kern="1200" baseline="0" dirty="0" err="1">
                          <a:solidFill>
                            <a:schemeClr val="dk1"/>
                          </a:solidFill>
                          <a:latin typeface="+mn-lt"/>
                          <a:ea typeface="+mn-ea"/>
                          <a:cs typeface="+mn-cs"/>
                        </a:rPr>
                        <a:t>rétroalvéolaire</a:t>
                      </a:r>
                      <a:r>
                        <a:rPr lang="fr-FR" sz="1600" kern="1200" baseline="0" dirty="0">
                          <a:solidFill>
                            <a:schemeClr val="dk1"/>
                          </a:solidFill>
                          <a:latin typeface="+mn-lt"/>
                          <a:ea typeface="+mn-ea"/>
                          <a:cs typeface="+mn-cs"/>
                        </a:rPr>
                        <a:t> et son développement. Dr </a:t>
                      </a:r>
                      <a:r>
                        <a:rPr lang="fr-FR" sz="1600" kern="1200" baseline="0" dirty="0" err="1">
                          <a:solidFill>
                            <a:schemeClr val="dk1"/>
                          </a:solidFill>
                          <a:latin typeface="+mn-lt"/>
                          <a:ea typeface="+mn-ea"/>
                          <a:cs typeface="+mn-cs"/>
                        </a:rPr>
                        <a:t>Benjelloune</a:t>
                      </a:r>
                      <a:endParaRPr lang="fr-FR" sz="1600" kern="1200" baseline="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u="sng" kern="1200" baseline="0" dirty="0">
                          <a:solidFill>
                            <a:schemeClr val="dk1"/>
                          </a:solidFill>
                          <a:latin typeface="+mn-lt"/>
                          <a:ea typeface="+mn-ea"/>
                          <a:cs typeface="+mn-cs"/>
                        </a:rPr>
                        <a:t>S</a:t>
                      </a:r>
                      <a:r>
                        <a:rPr lang="fr-FR" sz="1400" b="1" u="sng" kern="1200" baseline="0" dirty="0">
                          <a:solidFill>
                            <a:schemeClr val="dk1"/>
                          </a:solidFill>
                          <a:latin typeface="+mn-lt"/>
                          <a:ea typeface="+mn-ea"/>
                          <a:cs typeface="+mn-cs"/>
                        </a:rPr>
                        <a:t>alle 3: </a:t>
                      </a:r>
                      <a:r>
                        <a:rPr lang="fr-FR" sz="1400" b="1" u="sng" kern="1200" baseline="0" dirty="0" smtClean="0">
                          <a:solidFill>
                            <a:schemeClr val="dk1"/>
                          </a:solidFill>
                          <a:latin typeface="+mn-lt"/>
                          <a:ea typeface="+mn-ea"/>
                          <a:cs typeface="+mn-cs"/>
                        </a:rPr>
                        <a:t>(6 </a:t>
                      </a:r>
                      <a:r>
                        <a:rPr lang="fr-FR" sz="1400" b="1" u="sng" kern="1200" baseline="0" dirty="0">
                          <a:solidFill>
                            <a:schemeClr val="dk1"/>
                          </a:solidFill>
                          <a:latin typeface="+mn-lt"/>
                          <a:ea typeface="+mn-ea"/>
                          <a:cs typeface="+mn-cs"/>
                        </a:rPr>
                        <a:t>étudiants)  </a:t>
                      </a:r>
                      <a:r>
                        <a:rPr lang="fr-FR" sz="1400" b="1" u="sng" kern="1200" baseline="0" dirty="0">
                          <a:solidFill>
                            <a:srgbClr val="FF0000"/>
                          </a:solidFill>
                          <a:latin typeface="+mn-lt"/>
                          <a:ea typeface="+mn-ea"/>
                          <a:cs typeface="+mn-cs"/>
                        </a:rPr>
                        <a:t>30min</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fr-FR" sz="1600" kern="1200" baseline="0" dirty="0">
                          <a:solidFill>
                            <a:schemeClr val="dk1"/>
                          </a:solidFill>
                          <a:latin typeface="+mn-lt"/>
                          <a:ea typeface="+mn-ea"/>
                          <a:cs typeface="+mn-cs"/>
                        </a:rPr>
                        <a:t>Démonstration de l’acquisition d’une panoramique dentaire.</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fr-FR" sz="1600" kern="1200" baseline="0" dirty="0">
                          <a:solidFill>
                            <a:schemeClr val="dk1"/>
                          </a:solidFill>
                          <a:latin typeface="+mn-lt"/>
                          <a:ea typeface="+mn-ea"/>
                          <a:cs typeface="+mn-cs"/>
                        </a:rPr>
                        <a:t>Démonstration du fonctionnement du Cône </a:t>
                      </a:r>
                      <a:r>
                        <a:rPr lang="fr-FR" sz="1600" kern="1200" baseline="0" dirty="0" err="1">
                          <a:solidFill>
                            <a:schemeClr val="dk1"/>
                          </a:solidFill>
                          <a:latin typeface="+mn-lt"/>
                          <a:ea typeface="+mn-ea"/>
                          <a:cs typeface="+mn-cs"/>
                        </a:rPr>
                        <a:t>beam</a:t>
                      </a:r>
                      <a:r>
                        <a:rPr lang="fr-FR" sz="1600" kern="1200" baseline="0" dirty="0">
                          <a:solidFill>
                            <a:schemeClr val="dk1"/>
                          </a:solidFill>
                          <a:latin typeface="+mn-lt"/>
                          <a:ea typeface="+mn-ea"/>
                          <a:cs typeface="+mn-cs"/>
                        </a:rPr>
                        <a:t>. Techniciens de radiologie</a:t>
                      </a:r>
                    </a:p>
                    <a:p>
                      <a:endParaRPr lang="fr-FR" sz="1400" kern="1200" baseline="0" dirty="0">
                        <a:solidFill>
                          <a:schemeClr val="dk1"/>
                        </a:solidFill>
                        <a:latin typeface="+mn-lt"/>
                        <a:ea typeface="+mn-ea"/>
                        <a:cs typeface="+mn-cs"/>
                      </a:endParaRPr>
                    </a:p>
                  </a:txBody>
                  <a:tcPr>
                    <a:solidFill>
                      <a:srgbClr val="CCECFF"/>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fr-FR" sz="1400" b="1" u="none" baseline="0" dirty="0"/>
                        <a:t>Salle 1 et 4</a:t>
                      </a:r>
                      <a:r>
                        <a:rPr lang="fr-FR" sz="1200" u="none" baseline="0" dirty="0"/>
                        <a:t>: </a:t>
                      </a:r>
                      <a:r>
                        <a:rPr lang="fr-FR" sz="1200" u="none" baseline="0" dirty="0" smtClean="0"/>
                        <a:t>(</a:t>
                      </a:r>
                      <a:r>
                        <a:rPr lang="fr-FR" sz="1400" b="1" u="none" baseline="0" dirty="0"/>
                        <a:t>4</a:t>
                      </a:r>
                      <a:r>
                        <a:rPr lang="fr-FR" sz="1400" b="1" u="none" baseline="0" dirty="0" smtClean="0"/>
                        <a:t> </a:t>
                      </a:r>
                      <a:r>
                        <a:rPr lang="fr-FR" sz="1400" b="1" u="none" baseline="0" dirty="0"/>
                        <a:t>étudiants)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fr-FR" sz="1400" b="1" u="none" kern="1200" baseline="0" dirty="0">
                          <a:solidFill>
                            <a:schemeClr val="dk1"/>
                          </a:solidFill>
                          <a:latin typeface="+mn-lt"/>
                          <a:ea typeface="+mn-ea"/>
                          <a:cs typeface="+mn-cs"/>
                        </a:rPr>
                        <a:t>Salle 2 et 4: </a:t>
                      </a:r>
                      <a:r>
                        <a:rPr lang="fr-FR" sz="1400" b="1" u="none" kern="1200" baseline="0" dirty="0" smtClean="0">
                          <a:solidFill>
                            <a:schemeClr val="dk1"/>
                          </a:solidFill>
                          <a:latin typeface="+mn-lt"/>
                          <a:ea typeface="+mn-ea"/>
                          <a:cs typeface="+mn-cs"/>
                        </a:rPr>
                        <a:t>(4 étudiants</a:t>
                      </a:r>
                      <a:r>
                        <a:rPr lang="fr-FR" sz="1400" b="1" u="none" kern="1200" baseline="0" dirty="0">
                          <a:solidFill>
                            <a:schemeClr val="dk1"/>
                          </a:solidFill>
                          <a:latin typeface="+mn-lt"/>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fr-FR" sz="1200" b="1" u="none" kern="1200" baseline="0" dirty="0">
                          <a:solidFill>
                            <a:schemeClr val="dk1"/>
                          </a:solidFill>
                          <a:latin typeface="+mn-lt"/>
                          <a:ea typeface="+mn-ea"/>
                          <a:cs typeface="+mn-cs"/>
                        </a:rPr>
                        <a:t>S</a:t>
                      </a:r>
                      <a:r>
                        <a:rPr lang="fr-FR" sz="1400" b="1" u="none" kern="1200" baseline="0" dirty="0">
                          <a:solidFill>
                            <a:schemeClr val="dk1"/>
                          </a:solidFill>
                          <a:latin typeface="+mn-lt"/>
                          <a:ea typeface="+mn-ea"/>
                          <a:cs typeface="+mn-cs"/>
                        </a:rPr>
                        <a:t>alle 3: (6 étudiants) </a:t>
                      </a:r>
                    </a:p>
                  </a:txBody>
                  <a:tcPr>
                    <a:solidFill>
                      <a:srgbClr val="CCECFF"/>
                    </a:solidFill>
                  </a:tcPr>
                </a:tc>
                <a:tc>
                  <a:txBody>
                    <a:bodyPr/>
                    <a:lstStyle/>
                    <a:p>
                      <a:pPr marL="0" indent="0">
                        <a:buFontTx/>
                        <a:buNone/>
                      </a:pPr>
                      <a:r>
                        <a:rPr lang="fr-FR" sz="1400" baseline="0" dirty="0"/>
                        <a:t>Evaluation</a:t>
                      </a:r>
                    </a:p>
                  </a:txBody>
                  <a:tcPr>
                    <a:solidFill>
                      <a:srgbClr val="CCECFF"/>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43488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 name="Rectangle 7">
            <a:extLst>
              <a:ext uri="{FF2B5EF4-FFF2-40B4-BE49-F238E27FC236}">
                <a16:creationId xmlns:a16="http://schemas.microsoft.com/office/drawing/2014/main" id="{2A42753A-8DF7-463D-8C6F-B0345BCBB05E}"/>
              </a:ext>
            </a:extLst>
          </p:cNvPr>
          <p:cNvSpPr>
            <a:spLocks noGrp="1" noRot="1" noChangeAspect="1" noMove="1" noResize="1" noEditPoints="1" noAdjustHandles="1" noChangeArrowheads="1" noChangeShapeType="1" noTextEdit="1"/>
          </p:cNvSpPr>
          <p:nvPr/>
        </p:nvSpPr>
        <p:spPr>
          <a:xfrm>
            <a:off x="0" y="2019300"/>
            <a:ext cx="12192000" cy="4106863"/>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3795" name="Picture 9" descr="Une image contenant intérieur, meubles&#10;&#10;Description générée avec un niveau de confiance élevé">
            <a:extLst>
              <a:ext uri="{FF2B5EF4-FFF2-40B4-BE49-F238E27FC236}">
                <a16:creationId xmlns:a16="http://schemas.microsoft.com/office/drawing/2014/main" id="{066475D5-9013-44D9-B575-AB4111DD08A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t="1538" b="-1538"/>
          <a:stretch>
            <a:fillRect/>
          </a:stretch>
        </p:blipFill>
        <p:spPr bwMode="black">
          <a:xfrm>
            <a:off x="0" y="6126163"/>
            <a:ext cx="12192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4" name="Straight Connector 11">
            <a:extLst>
              <a:ext uri="{FF2B5EF4-FFF2-40B4-BE49-F238E27FC236}">
                <a16:creationId xmlns:a16="http://schemas.microsoft.com/office/drawing/2014/main" id="{E65D1E70-DFE3-4676-AD86-1BFDBEAA0CBE}"/>
              </a:ext>
            </a:extLst>
          </p:cNvPr>
          <p:cNvCxnSpPr>
            <a:cxnSpLocks noGrp="1" noRot="1" noChangeAspect="1" noMove="1" noResize="1" noEditPoints="1" noAdjustHandles="1" noChangeArrowheads="1" noChangeShapeType="1"/>
          </p:cNvCxnSpPr>
          <p:nvPr/>
        </p:nvCxnSpPr>
        <p:spPr>
          <a:xfrm>
            <a:off x="0" y="6127750"/>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35" name="Straight Connector 13">
            <a:extLst>
              <a:ext uri="{FF2B5EF4-FFF2-40B4-BE49-F238E27FC236}">
                <a16:creationId xmlns:a16="http://schemas.microsoft.com/office/drawing/2014/main" id="{E0314C95-3BEF-4706-94B8-D234EE9E2127}"/>
              </a:ext>
            </a:extLst>
          </p:cNvPr>
          <p:cNvCxnSpPr>
            <a:cxnSpLocks noGrp="1" noRot="1" noChangeAspect="1" noMove="1" noResize="1" noEditPoints="1" noAdjustHandles="1" noChangeArrowheads="1" noChangeShapeType="1"/>
          </p:cNvCxnSpPr>
          <p:nvPr/>
        </p:nvCxnSpPr>
        <p:spPr>
          <a:xfrm>
            <a:off x="2417763" y="3529013"/>
            <a:ext cx="8637587"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36" name="Rectangle 15">
            <a:extLst>
              <a:ext uri="{FF2B5EF4-FFF2-40B4-BE49-F238E27FC236}">
                <a16:creationId xmlns:a16="http://schemas.microsoft.com/office/drawing/2014/main" id="{0B09157A-B745-41D9-BA76-555FCE6D8E14}"/>
              </a:ext>
            </a:extLst>
          </p:cNvPr>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panose="02040502050505030304"/>
              <a:ea typeface="+mn-ea"/>
              <a:cs typeface="+mn-cs"/>
            </a:endParaRPr>
          </a:p>
        </p:txBody>
      </p:sp>
      <p:sp>
        <p:nvSpPr>
          <p:cNvPr id="37" name="Rectangle 17">
            <a:extLst>
              <a:ext uri="{FF2B5EF4-FFF2-40B4-BE49-F238E27FC236}">
                <a16:creationId xmlns:a16="http://schemas.microsoft.com/office/drawing/2014/main" id="{A9F119ED-B31C-42FB-99DA-F805082F0333}"/>
              </a:ext>
            </a:extLst>
          </p:cNvPr>
          <p:cNvSpPr>
            <a:spLocks noGrp="1" noRot="1" noChangeAspect="1" noMove="1" noResize="1" noEditPoints="1" noAdjustHandles="1" noChangeArrowheads="1" noChangeShapeType="1" noTextEdit="1"/>
          </p:cNvSpPr>
          <p:nvPr/>
        </p:nvSpPr>
        <p:spPr>
          <a:xfrm>
            <a:off x="0" y="2019300"/>
            <a:ext cx="12192000" cy="4106863"/>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panose="02040502050505030304"/>
              <a:ea typeface="+mn-ea"/>
              <a:cs typeface="+mn-cs"/>
            </a:endParaRPr>
          </a:p>
        </p:txBody>
      </p:sp>
      <p:grpSp>
        <p:nvGrpSpPr>
          <p:cNvPr id="33800" name="Group 19">
            <a:extLst>
              <a:ext uri="{FF2B5EF4-FFF2-40B4-BE49-F238E27FC236}">
                <a16:creationId xmlns:a16="http://schemas.microsoft.com/office/drawing/2014/main" id="{E1F55504-B901-44AF-B4D5-D31D730EC94E}"/>
              </a:ext>
            </a:extLst>
          </p:cNvPr>
          <p:cNvGrpSpPr>
            <a:grpSpLocks noGrp="1" noUngrp="1" noRot="1" noChangeAspect="1" noMove="1" noResize="1"/>
          </p:cNvGrpSpPr>
          <p:nvPr/>
        </p:nvGrpSpPr>
        <p:grpSpPr bwMode="auto">
          <a:xfrm>
            <a:off x="1446213" y="644525"/>
            <a:ext cx="9299575" cy="4811713"/>
            <a:chOff x="7639235" y="600024"/>
            <a:chExt cx="3898557" cy="6878929"/>
          </a:xfrm>
        </p:grpSpPr>
        <p:sp>
          <p:nvSpPr>
            <p:cNvPr id="21" name="Rectangle 20">
              <a:extLst>
                <a:ext uri="{FF2B5EF4-FFF2-40B4-BE49-F238E27FC236}">
                  <a16:creationId xmlns:a16="http://schemas.microsoft.com/office/drawing/2014/main" id="{6B2F1D49-9FDE-4136-86EF-BE6B8E371F4E}"/>
                </a:ext>
              </a:extLst>
            </p:cNvPr>
            <p:cNvSpPr/>
            <p:nvPr/>
          </p:nvSpPr>
          <p:spPr>
            <a:xfrm>
              <a:off x="7639235" y="600024"/>
              <a:ext cx="3898557" cy="687892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panose="02040502050505030304"/>
                <a:ea typeface="+mn-ea"/>
                <a:cs typeface="+mn-cs"/>
              </a:endParaRPr>
            </a:p>
          </p:txBody>
        </p:sp>
        <p:sp>
          <p:nvSpPr>
            <p:cNvPr id="39" name="Rectangle 21">
              <a:extLst>
                <a:ext uri="{FF2B5EF4-FFF2-40B4-BE49-F238E27FC236}">
                  <a16:creationId xmlns:a16="http://schemas.microsoft.com/office/drawing/2014/main" id="{97571DF1-1691-4436-A75C-B9DD7FE723BE}"/>
                </a:ext>
              </a:extLst>
            </p:cNvPr>
            <p:cNvSpPr/>
            <p:nvPr/>
          </p:nvSpPr>
          <p:spPr>
            <a:xfrm>
              <a:off x="7770263" y="1062693"/>
              <a:ext cx="3635738" cy="59547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panose="02040502050505030304"/>
                <a:ea typeface="+mn-ea"/>
                <a:cs typeface="+mn-cs"/>
              </a:endParaRPr>
            </a:p>
          </p:txBody>
        </p:sp>
      </p:grpSp>
      <p:pic>
        <p:nvPicPr>
          <p:cNvPr id="33801" name="Picture 23" descr="Une image contenant intérieur, meubles&#10;&#10;Description générée avec un niveau de confiance élevé">
            <a:extLst>
              <a:ext uri="{FF2B5EF4-FFF2-40B4-BE49-F238E27FC236}">
                <a16:creationId xmlns:a16="http://schemas.microsoft.com/office/drawing/2014/main" id="{D68178CC-E37E-40DD-A5D2-E889C4AFAFD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t="1538" b="-1538"/>
          <a:stretch>
            <a:fillRect/>
          </a:stretch>
        </p:blipFill>
        <p:spPr bwMode="black">
          <a:xfrm>
            <a:off x="0" y="6126163"/>
            <a:ext cx="12192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1" name="Straight Connector 25">
            <a:extLst>
              <a:ext uri="{FF2B5EF4-FFF2-40B4-BE49-F238E27FC236}">
                <a16:creationId xmlns:a16="http://schemas.microsoft.com/office/drawing/2014/main" id="{DF9B38FC-076A-4E4D-9513-139554A79944}"/>
              </a:ext>
            </a:extLst>
          </p:cNvPr>
          <p:cNvCxnSpPr>
            <a:cxnSpLocks noGrp="1" noRot="1" noChangeAspect="1" noMove="1" noResize="1" noEditPoints="1" noAdjustHandles="1" noChangeArrowheads="1" noChangeShapeType="1"/>
          </p:cNvCxnSpPr>
          <p:nvPr/>
        </p:nvCxnSpPr>
        <p:spPr>
          <a:xfrm>
            <a:off x="2390775" y="1416050"/>
            <a:ext cx="7407275"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42" name="Straight Connector 27">
            <a:extLst>
              <a:ext uri="{FF2B5EF4-FFF2-40B4-BE49-F238E27FC236}">
                <a16:creationId xmlns:a16="http://schemas.microsoft.com/office/drawing/2014/main" id="{E6EA98A7-FBC7-44AB-B77A-55EA166CD6AF}"/>
              </a:ext>
            </a:extLst>
          </p:cNvPr>
          <p:cNvCxnSpPr>
            <a:cxnSpLocks noGrp="1" noRot="1" noChangeAspect="1" noMove="1" noResize="1" noEditPoints="1" noAdjustHandles="1" noChangeArrowheads="1" noChangeShapeType="1"/>
          </p:cNvCxnSpPr>
          <p:nvPr/>
        </p:nvCxnSpPr>
        <p:spPr>
          <a:xfrm>
            <a:off x="2390775" y="4435475"/>
            <a:ext cx="7407275"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re 1">
            <a:extLst>
              <a:ext uri="{FF2B5EF4-FFF2-40B4-BE49-F238E27FC236}">
                <a16:creationId xmlns:a16="http://schemas.microsoft.com/office/drawing/2014/main" id="{618CDD6C-474C-4701-A3B3-479808EAC761}"/>
              </a:ext>
            </a:extLst>
          </p:cNvPr>
          <p:cNvSpPr>
            <a:spLocks noGrp="1"/>
          </p:cNvSpPr>
          <p:nvPr>
            <p:ph type="title"/>
          </p:nvPr>
        </p:nvSpPr>
        <p:spPr>
          <a:xfrm>
            <a:off x="1758766" y="1579563"/>
            <a:ext cx="8985202" cy="2814637"/>
          </a:xfrm>
        </p:spPr>
        <p:txBody>
          <a:bodyPr bIns="0" anchor="ctr">
            <a:normAutofit/>
          </a:bodyPr>
          <a:lstStyle/>
          <a:p>
            <a:pPr marL="358775" indent="-358775" eaLnBrk="1" fontAlgn="auto" hangingPunct="1">
              <a:spcAft>
                <a:spcPts val="0"/>
              </a:spcAft>
              <a:defRPr/>
            </a:pPr>
            <a:r>
              <a:rPr lang="en-US" sz="4400" b="1" dirty="0">
                <a:solidFill>
                  <a:srgbClr val="000000"/>
                </a:solidFill>
              </a:rPr>
              <a:t>4.VALIDATION DU STAGE SC3</a:t>
            </a:r>
          </a:p>
        </p:txBody>
      </p:sp>
      <p:sp>
        <p:nvSpPr>
          <p:cNvPr id="3" name="Espace réservé du texte 2">
            <a:extLst>
              <a:ext uri="{FF2B5EF4-FFF2-40B4-BE49-F238E27FC236}">
                <a16:creationId xmlns:a16="http://schemas.microsoft.com/office/drawing/2014/main" id="{9A5089C5-3E33-405C-AF45-85C4EA331864}"/>
              </a:ext>
            </a:extLst>
          </p:cNvPr>
          <p:cNvSpPr>
            <a:spLocks noGrp="1"/>
          </p:cNvSpPr>
          <p:nvPr>
            <p:ph type="body" idx="1"/>
          </p:nvPr>
        </p:nvSpPr>
        <p:spPr>
          <a:xfrm>
            <a:off x="2417763" y="4522788"/>
            <a:ext cx="7380287" cy="522287"/>
          </a:xfrm>
        </p:spPr>
        <p:txBody>
          <a:bodyPr bIns="91440" rtlCol="0"/>
          <a:lstStyle/>
          <a:p>
            <a:pPr eaLnBrk="1" fontAlgn="auto" hangingPunct="1">
              <a:spcAft>
                <a:spcPts val="0"/>
              </a:spcAft>
              <a:defRPr/>
            </a:pPr>
            <a:endParaRPr lang="en-US" cap="all">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31BF64-DD7F-4567-B01D-5996161E6801}"/>
              </a:ext>
            </a:extLst>
          </p:cNvPr>
          <p:cNvSpPr>
            <a:spLocks noGrp="1"/>
          </p:cNvSpPr>
          <p:nvPr>
            <p:ph type="title"/>
          </p:nvPr>
        </p:nvSpPr>
        <p:spPr>
          <a:xfrm>
            <a:off x="261068" y="342420"/>
            <a:ext cx="9520158" cy="1049235"/>
          </a:xfrm>
        </p:spPr>
        <p:txBody>
          <a:bodyPr/>
          <a:lstStyle/>
          <a:p>
            <a:pPr eaLnBrk="1" fontAlgn="auto" hangingPunct="1">
              <a:spcAft>
                <a:spcPts val="0"/>
              </a:spcAft>
              <a:defRPr/>
            </a:pPr>
            <a:r>
              <a:rPr lang="fr-FR" b="1" dirty="0"/>
              <a:t>CRITERES DE VALIDATION</a:t>
            </a:r>
          </a:p>
        </p:txBody>
      </p:sp>
      <p:sp>
        <p:nvSpPr>
          <p:cNvPr id="34819" name="Espace réservé du contenu 2">
            <a:extLst>
              <a:ext uri="{FF2B5EF4-FFF2-40B4-BE49-F238E27FC236}">
                <a16:creationId xmlns:a16="http://schemas.microsoft.com/office/drawing/2014/main" id="{A244A5AD-E104-4325-AD74-A6CDA89E5E17}"/>
              </a:ext>
            </a:extLst>
          </p:cNvPr>
          <p:cNvSpPr>
            <a:spLocks noGrp="1"/>
          </p:cNvSpPr>
          <p:nvPr>
            <p:ph idx="1"/>
          </p:nvPr>
        </p:nvSpPr>
        <p:spPr>
          <a:xfrm>
            <a:off x="653143" y="2015732"/>
            <a:ext cx="11134666" cy="3450613"/>
          </a:xfrm>
        </p:spPr>
        <p:txBody>
          <a:bodyPr/>
          <a:lstStyle/>
          <a:p>
            <a:pPr marL="0" indent="0" eaLnBrk="1" hangingPunct="1">
              <a:buNone/>
            </a:pPr>
            <a:r>
              <a:rPr lang="fr-FR" altLang="fr-FR" sz="2800" dirty="0"/>
              <a:t>La validation du stage prend en considération:</a:t>
            </a:r>
          </a:p>
          <a:p>
            <a:pPr eaLnBrk="1" hangingPunct="1">
              <a:buClr>
                <a:schemeClr val="tx1"/>
              </a:buClr>
              <a:buFont typeface="Wingdings 3" panose="05040102010807070707" pitchFamily="18" charset="2"/>
              <a:buChar char="Æ"/>
            </a:pPr>
            <a:r>
              <a:rPr lang="fr-FR" altLang="fr-FR" sz="2800" dirty="0"/>
              <a:t>L’assiduité</a:t>
            </a:r>
          </a:p>
          <a:p>
            <a:pPr eaLnBrk="1" hangingPunct="1">
              <a:buClr>
                <a:schemeClr val="tx1"/>
              </a:buClr>
              <a:buFont typeface="Wingdings 3" panose="05040102010807070707" pitchFamily="18" charset="2"/>
              <a:buChar char="Æ"/>
            </a:pPr>
            <a:r>
              <a:rPr lang="fr-FR" altLang="fr-FR" sz="2800" dirty="0"/>
              <a:t>La présence</a:t>
            </a:r>
          </a:p>
          <a:p>
            <a:pPr eaLnBrk="1" hangingPunct="1">
              <a:buClr>
                <a:schemeClr val="tx1"/>
              </a:buClr>
              <a:buFont typeface="Wingdings 3" panose="05040102010807070707" pitchFamily="18" charset="2"/>
              <a:buChar char="Æ"/>
            </a:pPr>
            <a:r>
              <a:rPr lang="fr-FR" altLang="fr-FR" sz="2800" dirty="0"/>
              <a:t>Les évaluations réalisées par les tuteurs dans chaque station(QUIZ)</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363485" y="339278"/>
            <a:ext cx="8873898" cy="6296242"/>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1176DA6-4BBF-42A4-9C94-E6613CCD6B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9AAB0AE-172B-4FB4-80C2-86CD6B8242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chemeClr val="bg1"/>
          </a:solidFill>
          <a:ln w="22225">
            <a:solidFill>
              <a:srgbClr val="808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 3">
            <a:extLst>
              <a:ext uri="{FF2B5EF4-FFF2-40B4-BE49-F238E27FC236}">
                <a16:creationId xmlns:a16="http://schemas.microsoft.com/office/drawing/2014/main" id="{BA1D1F99-D495-4F07-BE8F-CBE681D0348F}"/>
              </a:ext>
            </a:extLst>
          </p:cNvPr>
          <p:cNvPicPr>
            <a:picLocks noChangeAspect="1"/>
          </p:cNvPicPr>
          <p:nvPr/>
        </p:nvPicPr>
        <p:blipFill>
          <a:blip r:embed="rId2"/>
          <a:stretch>
            <a:fillRect/>
          </a:stretch>
        </p:blipFill>
        <p:spPr>
          <a:xfrm>
            <a:off x="2106387" y="667878"/>
            <a:ext cx="7882548" cy="5455336"/>
          </a:xfrm>
          <a:prstGeom prst="rect">
            <a:avLst/>
          </a:prstGeom>
        </p:spPr>
      </p:pic>
    </p:spTree>
    <p:extLst>
      <p:ext uri="{BB962C8B-B14F-4D97-AF65-F5344CB8AC3E}">
        <p14:creationId xmlns:p14="http://schemas.microsoft.com/office/powerpoint/2010/main" val="14783199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F408AD30-5C6C-431F-A409-3767416F64FE}"/>
              </a:ext>
            </a:extLst>
          </p:cNvPr>
          <p:cNvPicPr>
            <a:picLocks noChangeAspect="1"/>
          </p:cNvPicPr>
          <p:nvPr/>
        </p:nvPicPr>
        <p:blipFill>
          <a:blip r:embed="rId2"/>
          <a:stretch>
            <a:fillRect/>
          </a:stretch>
        </p:blipFill>
        <p:spPr>
          <a:xfrm>
            <a:off x="2792186" y="-11017"/>
            <a:ext cx="4914900" cy="6869017"/>
          </a:xfrm>
          <a:prstGeom prst="rect">
            <a:avLst/>
          </a:prstGeom>
        </p:spPr>
      </p:pic>
    </p:spTree>
    <p:extLst>
      <p:ext uri="{BB962C8B-B14F-4D97-AF65-F5344CB8AC3E}">
        <p14:creationId xmlns:p14="http://schemas.microsoft.com/office/powerpoint/2010/main" val="225331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FC01A9D-BC33-4428-BDEF-93386776D59D}"/>
              </a:ext>
            </a:extLst>
          </p:cNvPr>
          <p:cNvSpPr>
            <a:spLocks noGrp="1"/>
          </p:cNvSpPr>
          <p:nvPr>
            <p:ph idx="1"/>
          </p:nvPr>
        </p:nvSpPr>
        <p:spPr>
          <a:xfrm>
            <a:off x="106759" y="651927"/>
            <a:ext cx="11978481" cy="5554145"/>
          </a:xfrm>
          <a:blipFill>
            <a:blip r:embed="rId2"/>
            <a:tile tx="0" ty="0" sx="100000" sy="100000" flip="none" algn="tl"/>
          </a:blipFill>
        </p:spPr>
        <p:txBody>
          <a:bodyPr rtlCol="0">
            <a:normAutofit fontScale="85000" lnSpcReduction="20000"/>
          </a:bodyPr>
          <a:lstStyle/>
          <a:p>
            <a:pPr eaLnBrk="1" fontAlgn="auto" hangingPunct="1">
              <a:spcAft>
                <a:spcPts val="0"/>
              </a:spcAft>
              <a:defRPr/>
            </a:pPr>
            <a:r>
              <a:rPr lang="fr-FR" sz="3400" dirty="0"/>
              <a:t>Stage complémentaire d’observation</a:t>
            </a:r>
          </a:p>
          <a:p>
            <a:pPr eaLnBrk="1" fontAlgn="auto" hangingPunct="1">
              <a:spcAft>
                <a:spcPts val="0"/>
              </a:spcAft>
              <a:defRPr/>
            </a:pPr>
            <a:r>
              <a:rPr lang="fr-FR" sz="3400" b="1" dirty="0"/>
              <a:t>Lieu:</a:t>
            </a:r>
            <a:r>
              <a:rPr lang="fr-FR" sz="3400" dirty="0"/>
              <a:t> Centre de Consultations et de Traitements Dentaires de Rabat</a:t>
            </a:r>
            <a:endParaRPr lang="fr-FR" sz="3400" dirty="0">
              <a:solidFill>
                <a:srgbClr val="FF0000"/>
              </a:solidFill>
            </a:endParaRPr>
          </a:p>
          <a:p>
            <a:pPr eaLnBrk="1" fontAlgn="auto" hangingPunct="1">
              <a:spcAft>
                <a:spcPts val="0"/>
              </a:spcAft>
              <a:defRPr/>
            </a:pPr>
            <a:r>
              <a:rPr lang="fr-FR" sz="3400" b="1" dirty="0"/>
              <a:t>Durée: </a:t>
            </a:r>
            <a:r>
              <a:rPr lang="fr-FR" sz="3400" dirty="0"/>
              <a:t>du lundi </a:t>
            </a:r>
            <a:r>
              <a:rPr lang="fr-FR" sz="3400" dirty="0" smtClean="0"/>
              <a:t>10 </a:t>
            </a:r>
            <a:r>
              <a:rPr lang="fr-FR" sz="3400" dirty="0"/>
              <a:t>Juillet au </a:t>
            </a:r>
            <a:r>
              <a:rPr lang="fr-FR" sz="3400" dirty="0" smtClean="0"/>
              <a:t>vendredi 14 </a:t>
            </a:r>
            <a:r>
              <a:rPr lang="fr-FR" sz="3400" dirty="0"/>
              <a:t>Juillet compris</a:t>
            </a:r>
          </a:p>
          <a:p>
            <a:pPr eaLnBrk="1" fontAlgn="auto" hangingPunct="1">
              <a:spcAft>
                <a:spcPts val="0"/>
              </a:spcAft>
              <a:defRPr/>
            </a:pPr>
            <a:r>
              <a:rPr lang="fr-FR" sz="3600" b="1" dirty="0"/>
              <a:t>Horaires</a:t>
            </a:r>
            <a:r>
              <a:rPr lang="fr-FR" sz="3600" dirty="0"/>
              <a:t>: 8h30-11h30; </a:t>
            </a:r>
            <a:r>
              <a:rPr lang="fr-FR" sz="3600" dirty="0" smtClean="0"/>
              <a:t>12h30-15h30</a:t>
            </a:r>
            <a:endParaRPr lang="fr-FR" sz="3600" dirty="0"/>
          </a:p>
          <a:p>
            <a:pPr eaLnBrk="1" fontAlgn="auto" hangingPunct="1">
              <a:spcAft>
                <a:spcPts val="0"/>
              </a:spcAft>
              <a:defRPr/>
            </a:pPr>
            <a:r>
              <a:rPr lang="fr-FR" sz="3600" b="1" dirty="0"/>
              <a:t>5</a:t>
            </a:r>
            <a:r>
              <a:rPr lang="fr-FR" sz="3600" b="1" dirty="0" smtClean="0"/>
              <a:t> </a:t>
            </a:r>
            <a:r>
              <a:rPr lang="fr-FR" sz="3600" b="1" dirty="0"/>
              <a:t>groupes </a:t>
            </a:r>
            <a:r>
              <a:rPr lang="fr-FR" sz="3600" dirty="0"/>
              <a:t>de </a:t>
            </a:r>
            <a:r>
              <a:rPr lang="fr-FR" sz="3600" dirty="0" smtClean="0"/>
              <a:t>27/28 </a:t>
            </a:r>
            <a:r>
              <a:rPr lang="fr-FR" sz="3600" dirty="0"/>
              <a:t>ETUDIANTS en sous-groupes A et B de </a:t>
            </a:r>
            <a:r>
              <a:rPr lang="fr-FR" sz="3600" dirty="0" smtClean="0"/>
              <a:t>13-14 </a:t>
            </a:r>
            <a:r>
              <a:rPr lang="fr-FR" sz="3400" b="1" dirty="0" smtClean="0"/>
              <a:t>3 </a:t>
            </a:r>
            <a:r>
              <a:rPr lang="fr-FR" sz="3400" b="1" dirty="0"/>
              <a:t>STATIONS </a:t>
            </a:r>
            <a:r>
              <a:rPr lang="fr-FR" sz="3400" dirty="0"/>
              <a:t>(SERVICE DE RADIOLOGIE, UNITE CENTRALE DE STERILISATION, UNITE CONSULTATIONS-URGENCES)</a:t>
            </a:r>
          </a:p>
          <a:p>
            <a:pPr eaLnBrk="1" fontAlgn="auto" hangingPunct="1">
              <a:spcAft>
                <a:spcPts val="0"/>
              </a:spcAft>
              <a:defRPr/>
            </a:pPr>
            <a:r>
              <a:rPr lang="fr-FR" sz="3400" dirty="0"/>
              <a:t>Sous la responsabilité </a:t>
            </a:r>
            <a:r>
              <a:rPr lang="fr-FR" sz="3400" b="1" dirty="0"/>
              <a:t>de 2 à 4 tuteurs de stage </a:t>
            </a:r>
            <a:r>
              <a:rPr lang="fr-FR" sz="3400" dirty="0"/>
              <a:t>par station et </a:t>
            </a:r>
            <a:r>
              <a:rPr lang="fr-FR" sz="3400" b="1" dirty="0"/>
              <a:t>un coordonateur de stage</a:t>
            </a:r>
          </a:p>
          <a:p>
            <a:pPr eaLnBrk="1" fontAlgn="auto" hangingPunct="1">
              <a:spcAft>
                <a:spcPts val="0"/>
              </a:spcAft>
              <a:defRPr/>
            </a:pPr>
            <a:r>
              <a:rPr lang="fr-FR" sz="3400" dirty="0"/>
              <a:t>Stage </a:t>
            </a:r>
            <a:r>
              <a:rPr lang="fr-FR" sz="3400" b="1" dirty="0"/>
              <a:t>à présence obligatoire </a:t>
            </a:r>
            <a:r>
              <a:rPr lang="fr-FR" sz="3400" dirty="0"/>
              <a:t>à valider avant le passage en S7</a:t>
            </a:r>
          </a:p>
          <a:p>
            <a:pPr eaLnBrk="1" fontAlgn="auto" hangingPunct="1">
              <a:spcAft>
                <a:spcPts val="0"/>
              </a:spcAft>
              <a:buFont typeface="Arial" panose="020B0604020202020204" pitchFamily="34" charset="0"/>
              <a:buNone/>
              <a:defRPr/>
            </a:pPr>
            <a:endParaRPr lang="fr-FR" sz="3400" dirty="0"/>
          </a:p>
          <a:p>
            <a:pPr eaLnBrk="1" fontAlgn="auto" hangingPunct="1">
              <a:spcAft>
                <a:spcPts val="0"/>
              </a:spcAft>
              <a:defRPr/>
            </a:pPr>
            <a:endParaRPr lang="fr-FR" sz="3400" dirty="0"/>
          </a:p>
          <a:p>
            <a:pPr marL="0" indent="0" eaLnBrk="1" fontAlgn="auto" hangingPunct="1">
              <a:spcAft>
                <a:spcPts val="0"/>
              </a:spcAft>
              <a:buFont typeface="Arial" panose="020B0604020202020204" pitchFamily="34" charset="0"/>
              <a:buNone/>
              <a:defRPr/>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itre 1">
            <a:extLst>
              <a:ext uri="{FF2B5EF4-FFF2-40B4-BE49-F238E27FC236}">
                <a16:creationId xmlns:a16="http://schemas.microsoft.com/office/drawing/2014/main" id="{C8B0717C-AC8C-41D0-A8DF-46D3BDA3B8A0}"/>
              </a:ext>
            </a:extLst>
          </p:cNvPr>
          <p:cNvSpPr>
            <a:spLocks noGrp="1"/>
          </p:cNvSpPr>
          <p:nvPr>
            <p:ph type="title"/>
          </p:nvPr>
        </p:nvSpPr>
        <p:spPr>
          <a:xfrm>
            <a:off x="198782" y="326664"/>
            <a:ext cx="11827565" cy="576263"/>
          </a:xfrm>
        </p:spPr>
        <p:txBody>
          <a:bodyPr>
            <a:normAutofit/>
          </a:bodyPr>
          <a:lstStyle/>
          <a:p>
            <a:pPr algn="ctr" eaLnBrk="1" fontAlgn="auto" hangingPunct="1">
              <a:spcAft>
                <a:spcPts val="0"/>
              </a:spcAft>
              <a:defRPr/>
            </a:pPr>
            <a:r>
              <a:rPr lang="fr-FR" dirty="0"/>
              <a:t> </a:t>
            </a:r>
            <a:r>
              <a:rPr lang="fr-FR" b="1" dirty="0"/>
              <a:t>LIEU:  </a:t>
            </a:r>
            <a:r>
              <a:rPr lang="fr-FR" sz="2800" dirty="0"/>
              <a:t>CCTD/ </a:t>
            </a:r>
            <a:r>
              <a:rPr lang="fr-FR" b="1" dirty="0"/>
              <a:t>3 SERVICES CONCERNES</a:t>
            </a:r>
          </a:p>
        </p:txBody>
      </p:sp>
      <p:sp>
        <p:nvSpPr>
          <p:cNvPr id="5" name="Espace réservé du texte 4">
            <a:extLst>
              <a:ext uri="{FF2B5EF4-FFF2-40B4-BE49-F238E27FC236}">
                <a16:creationId xmlns:a16="http://schemas.microsoft.com/office/drawing/2014/main" id="{09366BFD-8AB5-45D9-853A-B7674B5E44E5}"/>
              </a:ext>
            </a:extLst>
          </p:cNvPr>
          <p:cNvSpPr>
            <a:spLocks noGrp="1"/>
          </p:cNvSpPr>
          <p:nvPr>
            <p:ph type="body" idx="1"/>
          </p:nvPr>
        </p:nvSpPr>
        <p:spPr>
          <a:xfrm>
            <a:off x="962201" y="1605127"/>
            <a:ext cx="6114459" cy="576263"/>
          </a:xfrm>
        </p:spPr>
        <p:txBody>
          <a:bodyPr rtlCol="0">
            <a:normAutofit/>
          </a:bodyPr>
          <a:lstStyle/>
          <a:p>
            <a:pPr algn="ctr" eaLnBrk="1" fontAlgn="auto" hangingPunct="1">
              <a:spcAft>
                <a:spcPts val="0"/>
              </a:spcAft>
              <a:buClr>
                <a:schemeClr val="bg2">
                  <a:lumMod val="40000"/>
                  <a:lumOff val="60000"/>
                </a:schemeClr>
              </a:buClr>
              <a:buFont typeface="Wingdings 3" charset="2"/>
              <a:buNone/>
              <a:defRPr/>
            </a:pPr>
            <a:r>
              <a:rPr lang="fr-FR" sz="2800" b="1" dirty="0">
                <a:solidFill>
                  <a:schemeClr val="tx1"/>
                </a:solidFill>
              </a:rPr>
              <a:t>3 HEURES/ HEMIGROUPE </a:t>
            </a:r>
          </a:p>
        </p:txBody>
      </p:sp>
      <p:sp>
        <p:nvSpPr>
          <p:cNvPr id="17412" name="Espace réservé du contenu 5">
            <a:extLst>
              <a:ext uri="{FF2B5EF4-FFF2-40B4-BE49-F238E27FC236}">
                <a16:creationId xmlns:a16="http://schemas.microsoft.com/office/drawing/2014/main" id="{3489C189-31C8-4C21-85ED-634100685A4B}"/>
              </a:ext>
            </a:extLst>
          </p:cNvPr>
          <p:cNvSpPr>
            <a:spLocks noGrp="1"/>
          </p:cNvSpPr>
          <p:nvPr>
            <p:ph sz="half" idx="2"/>
          </p:nvPr>
        </p:nvSpPr>
        <p:spPr>
          <a:xfrm>
            <a:off x="1619249" y="2181390"/>
            <a:ext cx="8953501" cy="4121150"/>
          </a:xfrm>
        </p:spPr>
        <p:txBody>
          <a:bodyPr/>
          <a:lstStyle/>
          <a:p>
            <a:pPr marL="342900" lvl="1" indent="-342900">
              <a:buBlip>
                <a:blip r:embed="rId2"/>
              </a:buBlip>
            </a:pPr>
            <a:r>
              <a:rPr lang="fr-FR" altLang="fr-FR" sz="2600" dirty="0"/>
              <a:t>Unité de Radiologie Centrale </a:t>
            </a:r>
          </a:p>
          <a:p>
            <a:pPr marL="0" lvl="1" indent="0">
              <a:buNone/>
            </a:pPr>
            <a:r>
              <a:rPr lang="fr-FR" altLang="fr-FR" sz="2800" b="1" dirty="0"/>
              <a:t>6 HEURES/HEMIGROUPE </a:t>
            </a:r>
          </a:p>
          <a:p>
            <a:pPr marL="342900" lvl="1" indent="-342900" eaLnBrk="1" hangingPunct="1">
              <a:buFont typeface="Arial" panose="020B0604020202020204" pitchFamily="34" charset="0"/>
              <a:buBlip>
                <a:blip r:embed="rId2"/>
              </a:buBlip>
            </a:pPr>
            <a:r>
              <a:rPr lang="fr-FR" altLang="fr-FR" sz="2600" dirty="0"/>
              <a:t>Service de Consultations et d’Urgences </a:t>
            </a:r>
          </a:p>
          <a:p>
            <a:pPr marL="342900" lvl="1" indent="-342900" eaLnBrk="1" hangingPunct="1">
              <a:buFont typeface="Arial" panose="020B0604020202020204" pitchFamily="34" charset="0"/>
              <a:buBlip>
                <a:blip r:embed="rId2"/>
              </a:buBlip>
            </a:pPr>
            <a:r>
              <a:rPr lang="fr-FR" altLang="fr-FR" sz="2600" dirty="0"/>
              <a:t>Unité Centrale de Stérilisation</a:t>
            </a:r>
          </a:p>
          <a:p>
            <a:pPr marL="342900" lvl="1" indent="-342900" eaLnBrk="1" hangingPunct="1"/>
            <a:endParaRPr lang="fr-FR" altLang="fr-FR" sz="2600" dirty="0"/>
          </a:p>
          <a:p>
            <a:pPr marL="342900" lvl="1" indent="-342900" eaLnBrk="1" hangingPunct="1">
              <a:buFont typeface="Wingdings 3" panose="05040102010807070707" pitchFamily="18" charset="2"/>
              <a:buNone/>
            </a:pPr>
            <a:endParaRPr lang="fr-FR" altLang="fr-FR" sz="2600" dirty="0"/>
          </a:p>
          <a:p>
            <a:pPr marL="342900" lvl="1" indent="-342900" eaLnBrk="1" hangingPunct="1"/>
            <a:endParaRPr lang="fr-FR" altLang="fr-FR" sz="1800" dirty="0"/>
          </a:p>
          <a:p>
            <a:pPr marL="342900" lvl="1" indent="-342900" eaLnBrk="1" hangingPunct="1"/>
            <a:endParaRPr lang="fr-FR" altLang="fr-FR" sz="1800" dirty="0"/>
          </a:p>
          <a:p>
            <a:pPr marL="342900" lvl="1" indent="-342900" eaLnBrk="1" hangingPunct="1"/>
            <a:endParaRPr lang="fr-FR" altLang="fr-FR" sz="1800" dirty="0"/>
          </a:p>
          <a:p>
            <a:pPr eaLnBrk="1" hangingPunct="1"/>
            <a:endParaRPr lang="fr-FR" altLang="fr-FR" dirty="0"/>
          </a:p>
        </p:txBody>
      </p:sp>
      <p:sp>
        <p:nvSpPr>
          <p:cNvPr id="6" name="ZoneTexte 5">
            <a:extLst>
              <a:ext uri="{FF2B5EF4-FFF2-40B4-BE49-F238E27FC236}">
                <a16:creationId xmlns:a16="http://schemas.microsoft.com/office/drawing/2014/main" id="{21A399FE-F41B-4BF9-ADC9-F126295BD640}"/>
              </a:ext>
            </a:extLst>
          </p:cNvPr>
          <p:cNvSpPr txBox="1"/>
          <p:nvPr/>
        </p:nvSpPr>
        <p:spPr>
          <a:xfrm>
            <a:off x="497663" y="4900120"/>
            <a:ext cx="11528683" cy="1631216"/>
          </a:xfrm>
          <a:prstGeom prst="rect">
            <a:avLst/>
          </a:prstGeom>
          <a:solidFill>
            <a:schemeClr val="bg1">
              <a:lumMod val="95000"/>
            </a:schemeClr>
          </a:solidFill>
        </p:spPr>
        <p:txBody>
          <a:bodyPr wrap="square">
            <a:spAutoFit/>
          </a:bodyPr>
          <a:lstStyle/>
          <a:p>
            <a:r>
              <a:rPr lang="fr-FR" sz="2000" dirty="0"/>
              <a:t>NB: Des projections vidéos, présentations </a:t>
            </a:r>
            <a:r>
              <a:rPr lang="fr-FR" sz="2000" dirty="0" err="1"/>
              <a:t>powerpoint</a:t>
            </a:r>
            <a:r>
              <a:rPr lang="fr-FR" sz="2000" dirty="0"/>
              <a:t>, explications et évaluations seront en partie réalisées dans les :</a:t>
            </a:r>
          </a:p>
          <a:p>
            <a:pPr marL="285750" indent="-285750">
              <a:buFont typeface="Arial" panose="020B0604020202020204" pitchFamily="34" charset="0"/>
              <a:buChar char="•"/>
            </a:pPr>
            <a:r>
              <a:rPr lang="fr-FR" sz="2000" dirty="0"/>
              <a:t>SALLE DE COURS (FMD)/ </a:t>
            </a:r>
          </a:p>
          <a:p>
            <a:pPr marL="285750" indent="-285750">
              <a:buFont typeface="Arial" panose="020B0604020202020204" pitchFamily="34" charset="0"/>
              <a:buChar char="•"/>
            </a:pPr>
            <a:r>
              <a:rPr lang="fr-FR" sz="2000" dirty="0"/>
              <a:t>SALLE APP (FMD)/FAUTEUILS ASSISTANTES DENTAIRES (CENTRE DE RECHERCHE)</a:t>
            </a:r>
            <a:br>
              <a:rPr lang="fr-FR" sz="2000" dirty="0"/>
            </a:br>
            <a:endParaRPr lang="fr-F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325744" y="330049"/>
            <a:ext cx="11323908" cy="6081571"/>
          </a:xfrm>
          <a:prstGeom prst="rect">
            <a:avLst/>
          </a:prstGeom>
        </p:spPr>
      </p:pic>
    </p:spTree>
    <p:extLst>
      <p:ext uri="{BB962C8B-B14F-4D97-AF65-F5344CB8AC3E}">
        <p14:creationId xmlns:p14="http://schemas.microsoft.com/office/powerpoint/2010/main" val="3368122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 name="Rectangle 82">
            <a:extLst>
              <a:ext uri="{FF2B5EF4-FFF2-40B4-BE49-F238E27FC236}">
                <a16:creationId xmlns:a16="http://schemas.microsoft.com/office/drawing/2014/main" id="{E8302166-84C6-4FCC-AE4C-10842FDCA449}"/>
              </a:ext>
            </a:extLst>
          </p:cNvPr>
          <p:cNvSpPr>
            <a:spLocks noGrp="1" noRot="1" noChangeAspect="1" noMove="1" noResize="1" noEditPoints="1" noAdjustHandles="1" noChangeArrowheads="1" noChangeShapeType="1" noTextEdit="1"/>
          </p:cNvSpPr>
          <p:nvPr/>
        </p:nvSpPr>
        <p:spPr>
          <a:xfrm>
            <a:off x="0" y="2019300"/>
            <a:ext cx="12192000" cy="4106863"/>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9459" name="Picture 84">
            <a:extLst>
              <a:ext uri="{FF2B5EF4-FFF2-40B4-BE49-F238E27FC236}">
                <a16:creationId xmlns:a16="http://schemas.microsoft.com/office/drawing/2014/main" id="{F742D419-D755-4950-8898-95E573BA511D}"/>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t="1538" b="-1538"/>
          <a:stretch>
            <a:fillRect/>
          </a:stretch>
        </p:blipFill>
        <p:spPr bwMode="black">
          <a:xfrm>
            <a:off x="0" y="6126163"/>
            <a:ext cx="12192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7" name="Straight Connector 86">
            <a:extLst>
              <a:ext uri="{FF2B5EF4-FFF2-40B4-BE49-F238E27FC236}">
                <a16:creationId xmlns:a16="http://schemas.microsoft.com/office/drawing/2014/main" id="{EE1CF586-532F-4423-8828-DBBED8EE4B8D}"/>
              </a:ext>
            </a:extLst>
          </p:cNvPr>
          <p:cNvCxnSpPr>
            <a:cxnSpLocks noGrp="1" noRot="1" noChangeAspect="1" noMove="1" noResize="1" noEditPoints="1" noAdjustHandles="1" noChangeArrowheads="1" noChangeShapeType="1"/>
          </p:cNvCxnSpPr>
          <p:nvPr/>
        </p:nvCxnSpPr>
        <p:spPr>
          <a:xfrm>
            <a:off x="0" y="6127750"/>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9EC3DE51-33E1-431D-BF00-FD9570F6D825}"/>
              </a:ext>
            </a:extLst>
          </p:cNvPr>
          <p:cNvCxnSpPr>
            <a:cxnSpLocks noGrp="1" noRot="1" noChangeAspect="1" noMove="1" noResize="1" noEditPoints="1" noAdjustHandles="1" noChangeArrowheads="1" noChangeShapeType="1"/>
          </p:cNvCxnSpPr>
          <p:nvPr/>
        </p:nvCxnSpPr>
        <p:spPr>
          <a:xfrm>
            <a:off x="2417763" y="3529013"/>
            <a:ext cx="8637587"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91" name="Rectangle 90">
            <a:extLst>
              <a:ext uri="{FF2B5EF4-FFF2-40B4-BE49-F238E27FC236}">
                <a16:creationId xmlns:a16="http://schemas.microsoft.com/office/drawing/2014/main" id="{F64827E1-9A13-4E20-9D46-617C2CB6B3BD}"/>
              </a:ext>
            </a:extLst>
          </p:cNvPr>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3" name="Rectangle 92">
            <a:extLst>
              <a:ext uri="{FF2B5EF4-FFF2-40B4-BE49-F238E27FC236}">
                <a16:creationId xmlns:a16="http://schemas.microsoft.com/office/drawing/2014/main" id="{DB108049-6833-4787-83A6-16A8406E84AE}"/>
              </a:ext>
            </a:extLst>
          </p:cNvPr>
          <p:cNvSpPr>
            <a:spLocks noGrp="1" noRot="1" noChangeAspect="1" noMove="1" noResize="1" noEditPoints="1" noAdjustHandles="1" noChangeArrowheads="1" noChangeShapeType="1" noTextEdit="1"/>
          </p:cNvSpPr>
          <p:nvPr/>
        </p:nvSpPr>
        <p:spPr>
          <a:xfrm>
            <a:off x="0" y="2019300"/>
            <a:ext cx="12192000" cy="4106863"/>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19464" name="Group 94">
            <a:extLst>
              <a:ext uri="{FF2B5EF4-FFF2-40B4-BE49-F238E27FC236}">
                <a16:creationId xmlns:a16="http://schemas.microsoft.com/office/drawing/2014/main" id="{78465350-ECC6-4A26-8B15-361B2860C819}"/>
              </a:ext>
            </a:extLst>
          </p:cNvPr>
          <p:cNvGrpSpPr>
            <a:grpSpLocks noGrp="1" noUngrp="1" noRot="1" noChangeAspect="1" noMove="1" noResize="1"/>
          </p:cNvGrpSpPr>
          <p:nvPr/>
        </p:nvGrpSpPr>
        <p:grpSpPr bwMode="auto">
          <a:xfrm>
            <a:off x="1446213" y="644525"/>
            <a:ext cx="9299575" cy="4811713"/>
            <a:chOff x="7639235" y="600024"/>
            <a:chExt cx="3898557" cy="6878929"/>
          </a:xfrm>
        </p:grpSpPr>
        <p:sp>
          <p:nvSpPr>
            <p:cNvPr id="96" name="Rectangle 95">
              <a:extLst>
                <a:ext uri="{FF2B5EF4-FFF2-40B4-BE49-F238E27FC236}">
                  <a16:creationId xmlns:a16="http://schemas.microsoft.com/office/drawing/2014/main" id="{17EB6E36-712A-4021-95BC-63F06740A473}"/>
                </a:ext>
              </a:extLst>
            </p:cNvPr>
            <p:cNvSpPr/>
            <p:nvPr/>
          </p:nvSpPr>
          <p:spPr>
            <a:xfrm>
              <a:off x="7639235" y="600024"/>
              <a:ext cx="3898557" cy="687892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7" name="Rectangle 96">
              <a:extLst>
                <a:ext uri="{FF2B5EF4-FFF2-40B4-BE49-F238E27FC236}">
                  <a16:creationId xmlns:a16="http://schemas.microsoft.com/office/drawing/2014/main" id="{0C6EFD8C-8897-4E4A-9736-52CAEEF9FBB6}"/>
                </a:ext>
              </a:extLst>
            </p:cNvPr>
            <p:cNvSpPr/>
            <p:nvPr/>
          </p:nvSpPr>
          <p:spPr>
            <a:xfrm>
              <a:off x="7770263" y="1062693"/>
              <a:ext cx="3635738" cy="59547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pic>
        <p:nvPicPr>
          <p:cNvPr id="19465" name="Picture 98">
            <a:extLst>
              <a:ext uri="{FF2B5EF4-FFF2-40B4-BE49-F238E27FC236}">
                <a16:creationId xmlns:a16="http://schemas.microsoft.com/office/drawing/2014/main" id="{17E35397-A996-4213-920E-6B3340D8589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t="1538" b="-1538"/>
          <a:stretch>
            <a:fillRect/>
          </a:stretch>
        </p:blipFill>
        <p:spPr bwMode="black">
          <a:xfrm>
            <a:off x="0" y="6126163"/>
            <a:ext cx="12192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1" name="Straight Connector 100">
            <a:extLst>
              <a:ext uri="{FF2B5EF4-FFF2-40B4-BE49-F238E27FC236}">
                <a16:creationId xmlns:a16="http://schemas.microsoft.com/office/drawing/2014/main" id="{1E18009B-A1B9-400A-A00F-83C6AB6C0900}"/>
              </a:ext>
            </a:extLst>
          </p:cNvPr>
          <p:cNvCxnSpPr>
            <a:cxnSpLocks noGrp="1" noRot="1" noChangeAspect="1" noMove="1" noResize="1" noEditPoints="1" noAdjustHandles="1" noChangeArrowheads="1" noChangeShapeType="1"/>
          </p:cNvCxnSpPr>
          <p:nvPr/>
        </p:nvCxnSpPr>
        <p:spPr>
          <a:xfrm>
            <a:off x="2390775" y="1416050"/>
            <a:ext cx="7407275"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103" name="Straight Connector 102">
            <a:extLst>
              <a:ext uri="{FF2B5EF4-FFF2-40B4-BE49-F238E27FC236}">
                <a16:creationId xmlns:a16="http://schemas.microsoft.com/office/drawing/2014/main" id="{51736BEF-5A56-4479-B331-9E88F52727E5}"/>
              </a:ext>
            </a:extLst>
          </p:cNvPr>
          <p:cNvCxnSpPr>
            <a:cxnSpLocks noGrp="1" noRot="1" noChangeAspect="1" noMove="1" noResize="1" noEditPoints="1" noAdjustHandles="1" noChangeArrowheads="1" noChangeShapeType="1"/>
          </p:cNvCxnSpPr>
          <p:nvPr/>
        </p:nvCxnSpPr>
        <p:spPr>
          <a:xfrm>
            <a:off x="2390775" y="4435475"/>
            <a:ext cx="7407275"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re 1">
            <a:extLst>
              <a:ext uri="{FF2B5EF4-FFF2-40B4-BE49-F238E27FC236}">
                <a16:creationId xmlns:a16="http://schemas.microsoft.com/office/drawing/2014/main" id="{91211B53-0FED-4D92-B572-8672811B2F25}"/>
              </a:ext>
            </a:extLst>
          </p:cNvPr>
          <p:cNvSpPr>
            <a:spLocks noGrp="1"/>
          </p:cNvSpPr>
          <p:nvPr>
            <p:ph type="title"/>
          </p:nvPr>
        </p:nvSpPr>
        <p:spPr>
          <a:xfrm>
            <a:off x="2390775" y="1535113"/>
            <a:ext cx="7748588" cy="2813050"/>
          </a:xfrm>
        </p:spPr>
        <p:txBody>
          <a:bodyPr bIns="0" anchor="ctr">
            <a:normAutofit/>
          </a:bodyPr>
          <a:lstStyle/>
          <a:p>
            <a:pPr marL="633413" indent="-633413" eaLnBrk="1" fontAlgn="auto" hangingPunct="1">
              <a:spcAft>
                <a:spcPts val="0"/>
              </a:spcAft>
              <a:defRPr/>
            </a:pPr>
            <a:r>
              <a:rPr lang="en-US" sz="4400" b="1" dirty="0">
                <a:solidFill>
                  <a:srgbClr val="000000"/>
                </a:solidFill>
              </a:rPr>
              <a:t>2. OBJECTIFS GENERAUX</a:t>
            </a:r>
          </a:p>
        </p:txBody>
      </p:sp>
      <p:sp>
        <p:nvSpPr>
          <p:cNvPr id="3" name="Espace réservé du texte 2">
            <a:extLst>
              <a:ext uri="{FF2B5EF4-FFF2-40B4-BE49-F238E27FC236}">
                <a16:creationId xmlns:a16="http://schemas.microsoft.com/office/drawing/2014/main" id="{09F1058D-23A3-4BBB-9BEF-F682D58880B7}"/>
              </a:ext>
            </a:extLst>
          </p:cNvPr>
          <p:cNvSpPr>
            <a:spLocks noGrp="1"/>
          </p:cNvSpPr>
          <p:nvPr>
            <p:ph type="body" idx="1"/>
          </p:nvPr>
        </p:nvSpPr>
        <p:spPr>
          <a:xfrm>
            <a:off x="2417763" y="4522788"/>
            <a:ext cx="7380287" cy="522287"/>
          </a:xfrm>
        </p:spPr>
        <p:txBody>
          <a:bodyPr bIns="91440" rtlCol="0"/>
          <a:lstStyle/>
          <a:p>
            <a:pPr eaLnBrk="1" fontAlgn="auto" hangingPunct="1">
              <a:spcAft>
                <a:spcPts val="0"/>
              </a:spcAft>
              <a:defRPr/>
            </a:pPr>
            <a:endParaRPr lang="en-US" cap="all">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C238F6A-F6B9-482A-9473-426CBBB7E54D}"/>
              </a:ext>
            </a:extLst>
          </p:cNvPr>
          <p:cNvSpPr>
            <a:spLocks noGrp="1"/>
          </p:cNvSpPr>
          <p:nvPr>
            <p:ph idx="1"/>
          </p:nvPr>
        </p:nvSpPr>
        <p:spPr>
          <a:xfrm>
            <a:off x="289719" y="1132568"/>
            <a:ext cx="11612562" cy="5427258"/>
          </a:xfrm>
          <a:solidFill>
            <a:schemeClr val="bg1"/>
          </a:solidFill>
          <a:ln>
            <a:solidFill>
              <a:schemeClr val="tx1"/>
            </a:solidFill>
          </a:ln>
          <a:effectLst/>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rtlCol="0">
            <a:noAutofit/>
          </a:bodyPr>
          <a:lstStyle/>
          <a:p>
            <a:pPr marL="358775" indent="-358775" eaLnBrk="1" fontAlgn="auto" hangingPunct="1">
              <a:spcAft>
                <a:spcPts val="0"/>
              </a:spcAft>
              <a:buClr>
                <a:schemeClr val="tx1"/>
              </a:buClr>
              <a:buFont typeface="Wingdings 3" panose="05040102010807070707" pitchFamily="18" charset="2"/>
              <a:buChar char="Æ"/>
              <a:defRPr/>
            </a:pPr>
            <a:r>
              <a:rPr lang="fr-FR" sz="3200" dirty="0"/>
              <a:t>Maitriser le circuit de l’étudiant et du patient au sein du CCTD</a:t>
            </a:r>
          </a:p>
          <a:p>
            <a:pPr marL="358775" indent="-358775" eaLnBrk="1" fontAlgn="auto" hangingPunct="1">
              <a:spcAft>
                <a:spcPts val="0"/>
              </a:spcAft>
              <a:buClr>
                <a:schemeClr val="tx1"/>
              </a:buClr>
              <a:buFont typeface="Wingdings 3" panose="05040102010807070707" pitchFamily="18" charset="2"/>
              <a:buChar char="Æ"/>
              <a:defRPr/>
            </a:pPr>
            <a:r>
              <a:rPr lang="fr-FR" sz="3200" dirty="0"/>
              <a:t>S’initier aux supports de communication intra et interservices cliniques</a:t>
            </a:r>
          </a:p>
          <a:p>
            <a:pPr marL="358775" indent="-358775" eaLnBrk="1" fontAlgn="auto" hangingPunct="1">
              <a:spcAft>
                <a:spcPts val="0"/>
              </a:spcAft>
              <a:buClr>
                <a:schemeClr val="tx1"/>
              </a:buClr>
              <a:buFont typeface="Wingdings 3" panose="05040102010807070707" pitchFamily="18" charset="2"/>
              <a:buChar char="Æ"/>
              <a:defRPr/>
            </a:pPr>
            <a:r>
              <a:rPr lang="fr-FR" sz="3200" dirty="0"/>
              <a:t>Observer les techniques et l’appareillage de radiologie dentaire</a:t>
            </a:r>
          </a:p>
          <a:p>
            <a:pPr marL="358775" indent="-358775" eaLnBrk="1" fontAlgn="auto" hangingPunct="1">
              <a:spcAft>
                <a:spcPts val="0"/>
              </a:spcAft>
              <a:buClr>
                <a:schemeClr val="tx1"/>
              </a:buClr>
              <a:buFont typeface="Wingdings 3" panose="05040102010807070707" pitchFamily="18" charset="2"/>
              <a:buChar char="Æ"/>
              <a:defRPr/>
            </a:pPr>
            <a:r>
              <a:rPr lang="fr-FR" sz="3200" dirty="0"/>
              <a:t>Observer le déroulement de la chaine d’asepsie et de stérilisation au CCTD</a:t>
            </a:r>
          </a:p>
          <a:p>
            <a:pPr eaLnBrk="1" fontAlgn="auto" hangingPunct="1">
              <a:spcAft>
                <a:spcPts val="0"/>
              </a:spcAft>
              <a:defRPr/>
            </a:pPr>
            <a:endParaRPr lang="fr-F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 name="Rectangle 82">
            <a:extLst>
              <a:ext uri="{FF2B5EF4-FFF2-40B4-BE49-F238E27FC236}">
                <a16:creationId xmlns:a16="http://schemas.microsoft.com/office/drawing/2014/main" id="{A842E2EC-3DB5-450F-A717-2F9FBD0E004F}"/>
              </a:ext>
            </a:extLst>
          </p:cNvPr>
          <p:cNvSpPr>
            <a:spLocks noGrp="1" noRot="1" noChangeAspect="1" noMove="1" noResize="1" noEditPoints="1" noAdjustHandles="1" noChangeArrowheads="1" noChangeShapeType="1" noTextEdit="1"/>
          </p:cNvSpPr>
          <p:nvPr/>
        </p:nvSpPr>
        <p:spPr>
          <a:xfrm>
            <a:off x="0" y="2019300"/>
            <a:ext cx="12192000" cy="4106863"/>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2531" name="Picture 84">
            <a:extLst>
              <a:ext uri="{FF2B5EF4-FFF2-40B4-BE49-F238E27FC236}">
                <a16:creationId xmlns:a16="http://schemas.microsoft.com/office/drawing/2014/main" id="{BBB76FC1-D820-49A6-BF68-6B8AEF280D4D}"/>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t="1538" b="-1538"/>
          <a:stretch>
            <a:fillRect/>
          </a:stretch>
        </p:blipFill>
        <p:spPr bwMode="black">
          <a:xfrm>
            <a:off x="0" y="6126163"/>
            <a:ext cx="12192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7" name="Straight Connector 86">
            <a:extLst>
              <a:ext uri="{FF2B5EF4-FFF2-40B4-BE49-F238E27FC236}">
                <a16:creationId xmlns:a16="http://schemas.microsoft.com/office/drawing/2014/main" id="{9C06A681-BC80-4D10-8555-6267D0E7EC5F}"/>
              </a:ext>
            </a:extLst>
          </p:cNvPr>
          <p:cNvCxnSpPr>
            <a:cxnSpLocks noGrp="1" noRot="1" noChangeAspect="1" noMove="1" noResize="1" noEditPoints="1" noAdjustHandles="1" noChangeArrowheads="1" noChangeShapeType="1"/>
          </p:cNvCxnSpPr>
          <p:nvPr/>
        </p:nvCxnSpPr>
        <p:spPr>
          <a:xfrm>
            <a:off x="0" y="6127750"/>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881A3E28-8D6C-462D-81D2-4B379B0FADBA}"/>
              </a:ext>
            </a:extLst>
          </p:cNvPr>
          <p:cNvCxnSpPr>
            <a:cxnSpLocks noGrp="1" noRot="1" noChangeAspect="1" noMove="1" noResize="1" noEditPoints="1" noAdjustHandles="1" noChangeArrowheads="1" noChangeShapeType="1"/>
          </p:cNvCxnSpPr>
          <p:nvPr/>
        </p:nvCxnSpPr>
        <p:spPr>
          <a:xfrm>
            <a:off x="2417763" y="3529013"/>
            <a:ext cx="8637587"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91" name="Rectangle 90">
            <a:extLst>
              <a:ext uri="{FF2B5EF4-FFF2-40B4-BE49-F238E27FC236}">
                <a16:creationId xmlns:a16="http://schemas.microsoft.com/office/drawing/2014/main" id="{3C6935E5-F7E6-4F0B-B080-4BC9502ECA39}"/>
              </a:ext>
            </a:extLst>
          </p:cNvPr>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3" name="Rectangle 92">
            <a:extLst>
              <a:ext uri="{FF2B5EF4-FFF2-40B4-BE49-F238E27FC236}">
                <a16:creationId xmlns:a16="http://schemas.microsoft.com/office/drawing/2014/main" id="{ACB39D7D-D766-4306-89B0-3E55B9234BCC}"/>
              </a:ext>
            </a:extLst>
          </p:cNvPr>
          <p:cNvSpPr>
            <a:spLocks noGrp="1" noRot="1" noChangeAspect="1" noMove="1" noResize="1" noEditPoints="1" noAdjustHandles="1" noChangeArrowheads="1" noChangeShapeType="1" noTextEdit="1"/>
          </p:cNvSpPr>
          <p:nvPr/>
        </p:nvSpPr>
        <p:spPr>
          <a:xfrm>
            <a:off x="0" y="2019300"/>
            <a:ext cx="12192000" cy="4106863"/>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22536" name="Group 94">
            <a:extLst>
              <a:ext uri="{FF2B5EF4-FFF2-40B4-BE49-F238E27FC236}">
                <a16:creationId xmlns:a16="http://schemas.microsoft.com/office/drawing/2014/main" id="{8A84E3AC-4209-4B55-952F-622E7C48402A}"/>
              </a:ext>
            </a:extLst>
          </p:cNvPr>
          <p:cNvGrpSpPr>
            <a:grpSpLocks noGrp="1" noUngrp="1" noRot="1" noChangeAspect="1" noMove="1" noResize="1"/>
          </p:cNvGrpSpPr>
          <p:nvPr/>
        </p:nvGrpSpPr>
        <p:grpSpPr bwMode="auto">
          <a:xfrm>
            <a:off x="1446213" y="644525"/>
            <a:ext cx="9299575" cy="4811713"/>
            <a:chOff x="7639235" y="600024"/>
            <a:chExt cx="3898557" cy="6878929"/>
          </a:xfrm>
        </p:grpSpPr>
        <p:sp>
          <p:nvSpPr>
            <p:cNvPr id="96" name="Rectangle 95">
              <a:extLst>
                <a:ext uri="{FF2B5EF4-FFF2-40B4-BE49-F238E27FC236}">
                  <a16:creationId xmlns:a16="http://schemas.microsoft.com/office/drawing/2014/main" id="{765B9B7D-CA20-4419-9D33-8926E9E5C8B0}"/>
                </a:ext>
              </a:extLst>
            </p:cNvPr>
            <p:cNvSpPr/>
            <p:nvPr/>
          </p:nvSpPr>
          <p:spPr>
            <a:xfrm>
              <a:off x="7639235" y="600024"/>
              <a:ext cx="3898557" cy="687892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7" name="Rectangle 96">
              <a:extLst>
                <a:ext uri="{FF2B5EF4-FFF2-40B4-BE49-F238E27FC236}">
                  <a16:creationId xmlns:a16="http://schemas.microsoft.com/office/drawing/2014/main" id="{D77E2C9A-361B-4AA0-A8DC-1C94BD995B06}"/>
                </a:ext>
              </a:extLst>
            </p:cNvPr>
            <p:cNvSpPr/>
            <p:nvPr/>
          </p:nvSpPr>
          <p:spPr>
            <a:xfrm>
              <a:off x="7770263" y="1062693"/>
              <a:ext cx="3635738" cy="59547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pic>
        <p:nvPicPr>
          <p:cNvPr id="22537" name="Picture 98">
            <a:extLst>
              <a:ext uri="{FF2B5EF4-FFF2-40B4-BE49-F238E27FC236}">
                <a16:creationId xmlns:a16="http://schemas.microsoft.com/office/drawing/2014/main" id="{C634BB91-892A-4B8B-879A-375D57772A90}"/>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t="1538" b="-1538"/>
          <a:stretch>
            <a:fillRect/>
          </a:stretch>
        </p:blipFill>
        <p:spPr bwMode="black">
          <a:xfrm>
            <a:off x="0" y="6126163"/>
            <a:ext cx="12192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1" name="Straight Connector 100">
            <a:extLst>
              <a:ext uri="{FF2B5EF4-FFF2-40B4-BE49-F238E27FC236}">
                <a16:creationId xmlns:a16="http://schemas.microsoft.com/office/drawing/2014/main" id="{0409BB2A-B7FF-4BA9-A648-0673F2E49B43}"/>
              </a:ext>
            </a:extLst>
          </p:cNvPr>
          <p:cNvCxnSpPr>
            <a:cxnSpLocks noGrp="1" noRot="1" noChangeAspect="1" noMove="1" noResize="1" noEditPoints="1" noAdjustHandles="1" noChangeArrowheads="1" noChangeShapeType="1"/>
          </p:cNvCxnSpPr>
          <p:nvPr/>
        </p:nvCxnSpPr>
        <p:spPr>
          <a:xfrm>
            <a:off x="2390775" y="1416050"/>
            <a:ext cx="7407275"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103" name="Straight Connector 102">
            <a:extLst>
              <a:ext uri="{FF2B5EF4-FFF2-40B4-BE49-F238E27FC236}">
                <a16:creationId xmlns:a16="http://schemas.microsoft.com/office/drawing/2014/main" id="{E68BB2BB-2496-4368-9440-B89223FD6DE3}"/>
              </a:ext>
            </a:extLst>
          </p:cNvPr>
          <p:cNvCxnSpPr>
            <a:cxnSpLocks noGrp="1" noRot="1" noChangeAspect="1" noMove="1" noResize="1" noEditPoints="1" noAdjustHandles="1" noChangeArrowheads="1" noChangeShapeType="1"/>
          </p:cNvCxnSpPr>
          <p:nvPr/>
        </p:nvCxnSpPr>
        <p:spPr>
          <a:xfrm>
            <a:off x="2390775" y="4435475"/>
            <a:ext cx="7407275"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re 1">
            <a:extLst>
              <a:ext uri="{FF2B5EF4-FFF2-40B4-BE49-F238E27FC236}">
                <a16:creationId xmlns:a16="http://schemas.microsoft.com/office/drawing/2014/main" id="{C04D9E4B-B419-4266-9BB8-6F1D18F827ED}"/>
              </a:ext>
            </a:extLst>
          </p:cNvPr>
          <p:cNvSpPr>
            <a:spLocks noGrp="1"/>
          </p:cNvSpPr>
          <p:nvPr>
            <p:ph type="title"/>
          </p:nvPr>
        </p:nvSpPr>
        <p:spPr>
          <a:xfrm>
            <a:off x="2390775" y="1535113"/>
            <a:ext cx="7748588" cy="2813050"/>
          </a:xfrm>
        </p:spPr>
        <p:txBody>
          <a:bodyPr bIns="0" anchor="ctr"/>
          <a:lstStyle/>
          <a:p>
            <a:pPr marL="533400" indent="-533400" eaLnBrk="1" fontAlgn="auto" hangingPunct="1">
              <a:spcAft>
                <a:spcPts val="0"/>
              </a:spcAft>
              <a:defRPr/>
            </a:pPr>
            <a:r>
              <a:rPr lang="en-US" sz="4800" b="1" dirty="0">
                <a:solidFill>
                  <a:srgbClr val="000000"/>
                </a:solidFill>
              </a:rPr>
              <a:t>3. </a:t>
            </a:r>
            <a:r>
              <a:rPr lang="en-US" sz="4000" b="1" dirty="0">
                <a:solidFill>
                  <a:srgbClr val="000000"/>
                </a:solidFill>
              </a:rPr>
              <a:t>OBJECTIFS SPECIFIQUES PAR SERVICE</a:t>
            </a:r>
            <a:endParaRPr lang="en-US" sz="4800" b="1" dirty="0">
              <a:solidFill>
                <a:srgbClr val="000000"/>
              </a:solidFill>
            </a:endParaRPr>
          </a:p>
        </p:txBody>
      </p:sp>
      <p:sp>
        <p:nvSpPr>
          <p:cNvPr id="3" name="Espace réservé du texte 2">
            <a:extLst>
              <a:ext uri="{FF2B5EF4-FFF2-40B4-BE49-F238E27FC236}">
                <a16:creationId xmlns:a16="http://schemas.microsoft.com/office/drawing/2014/main" id="{1A3C52BE-60FE-4977-A74E-7F5812C8BD2D}"/>
              </a:ext>
            </a:extLst>
          </p:cNvPr>
          <p:cNvSpPr>
            <a:spLocks noGrp="1"/>
          </p:cNvSpPr>
          <p:nvPr>
            <p:ph type="body" idx="1"/>
          </p:nvPr>
        </p:nvSpPr>
        <p:spPr>
          <a:xfrm>
            <a:off x="2417763" y="4522788"/>
            <a:ext cx="7380287" cy="522287"/>
          </a:xfrm>
        </p:spPr>
        <p:txBody>
          <a:bodyPr bIns="91440" rtlCol="0"/>
          <a:lstStyle/>
          <a:p>
            <a:pPr eaLnBrk="1" fontAlgn="auto" hangingPunct="1">
              <a:spcAft>
                <a:spcPts val="0"/>
              </a:spcAft>
              <a:defRPr/>
            </a:pPr>
            <a:endParaRPr lang="en-US" cap="all">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B19DC2B-B49D-49E3-91DC-A01FF99D3694}"/>
              </a:ext>
            </a:extLst>
          </p:cNvPr>
          <p:cNvSpPr>
            <a:spLocks noGrp="1" noRot="1" noChangeAspect="1" noMove="1" noResize="1" noEditPoints="1" noAdjustHandles="1" noChangeArrowheads="1" noChangeShapeType="1" noTextEdit="1"/>
          </p:cNvSpPr>
          <p:nvPr/>
        </p:nvSpPr>
        <p:spPr>
          <a:xfrm>
            <a:off x="0" y="2019300"/>
            <a:ext cx="12192000" cy="4106863"/>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4579" name="Picture 9" descr="Une image contenant intérieur, meubles&#10;&#10;Description générée avec un niveau de confiance élevé">
            <a:extLst>
              <a:ext uri="{FF2B5EF4-FFF2-40B4-BE49-F238E27FC236}">
                <a16:creationId xmlns:a16="http://schemas.microsoft.com/office/drawing/2014/main" id="{CBF07D28-27EE-4A83-93F8-96E58B942B89}"/>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t="1538" b="-1538"/>
          <a:stretch>
            <a:fillRect/>
          </a:stretch>
        </p:blipFill>
        <p:spPr bwMode="black">
          <a:xfrm>
            <a:off x="0" y="6126163"/>
            <a:ext cx="12192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11">
            <a:extLst>
              <a:ext uri="{FF2B5EF4-FFF2-40B4-BE49-F238E27FC236}">
                <a16:creationId xmlns:a16="http://schemas.microsoft.com/office/drawing/2014/main" id="{6967CD3A-9F10-4F91-B1C5-4F2640B0083D}"/>
              </a:ext>
            </a:extLst>
          </p:cNvPr>
          <p:cNvCxnSpPr>
            <a:cxnSpLocks noGrp="1" noRot="1" noChangeAspect="1" noMove="1" noResize="1" noEditPoints="1" noAdjustHandles="1" noChangeArrowheads="1" noChangeShapeType="1"/>
          </p:cNvCxnSpPr>
          <p:nvPr/>
        </p:nvCxnSpPr>
        <p:spPr>
          <a:xfrm>
            <a:off x="0" y="6127750"/>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FF7029B-9B64-4901-9556-E9300506BFF2}"/>
              </a:ext>
            </a:extLst>
          </p:cNvPr>
          <p:cNvCxnSpPr>
            <a:cxnSpLocks noGrp="1" noRot="1" noChangeAspect="1" noMove="1" noResize="1" noEditPoints="1" noAdjustHandles="1" noChangeArrowheads="1" noChangeShapeType="1"/>
          </p:cNvCxnSpPr>
          <p:nvPr/>
        </p:nvCxnSpPr>
        <p:spPr>
          <a:xfrm>
            <a:off x="2417763" y="3529013"/>
            <a:ext cx="8637587"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6" name="Rectangle 15">
            <a:extLst>
              <a:ext uri="{FF2B5EF4-FFF2-40B4-BE49-F238E27FC236}">
                <a16:creationId xmlns:a16="http://schemas.microsoft.com/office/drawing/2014/main" id="{8B1931AF-7CA2-4DF0-9BB2-82C3C70C4312}"/>
              </a:ext>
            </a:extLst>
          </p:cNvPr>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Rectangle 17">
            <a:extLst>
              <a:ext uri="{FF2B5EF4-FFF2-40B4-BE49-F238E27FC236}">
                <a16:creationId xmlns:a16="http://schemas.microsoft.com/office/drawing/2014/main" id="{7453D2F3-66EE-4352-9330-64A60C79105F}"/>
              </a:ext>
            </a:extLst>
          </p:cNvPr>
          <p:cNvSpPr>
            <a:spLocks noGrp="1" noRot="1" noChangeAspect="1" noMove="1" noResize="1" noEditPoints="1" noAdjustHandles="1" noChangeArrowheads="1" noChangeShapeType="1" noTextEdit="1"/>
          </p:cNvSpPr>
          <p:nvPr/>
        </p:nvSpPr>
        <p:spPr>
          <a:xfrm>
            <a:off x="0" y="2019300"/>
            <a:ext cx="12192000" cy="4106863"/>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4584" name="Picture 19" descr="Une image contenant intérieur, meubles&#10;&#10;Description générée avec un niveau de confiance élevé">
            <a:extLst>
              <a:ext uri="{FF2B5EF4-FFF2-40B4-BE49-F238E27FC236}">
                <a16:creationId xmlns:a16="http://schemas.microsoft.com/office/drawing/2014/main" id="{70EA5B67-1851-4CA8-9796-1E902ABD0928}"/>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t="1538" b="-1538"/>
          <a:stretch>
            <a:fillRect/>
          </a:stretch>
        </p:blipFill>
        <p:spPr bwMode="black">
          <a:xfrm>
            <a:off x="0" y="6126163"/>
            <a:ext cx="12192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2" name="Straight Connector 21">
            <a:extLst>
              <a:ext uri="{FF2B5EF4-FFF2-40B4-BE49-F238E27FC236}">
                <a16:creationId xmlns:a16="http://schemas.microsoft.com/office/drawing/2014/main" id="{FAB0E215-F636-4903-AD5D-5C327E47CEB1}"/>
              </a:ext>
            </a:extLst>
          </p:cNvPr>
          <p:cNvCxnSpPr>
            <a:cxnSpLocks noGrp="1" noRot="1" noChangeAspect="1" noMove="1" noResize="1" noEditPoints="1" noAdjustHandles="1" noChangeArrowheads="1" noChangeShapeType="1"/>
          </p:cNvCxnSpPr>
          <p:nvPr/>
        </p:nvCxnSpPr>
        <p:spPr>
          <a:xfrm>
            <a:off x="0" y="6127750"/>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C08CE1A-C379-46CF-AD43-47FB05BFE962}"/>
              </a:ext>
            </a:extLst>
          </p:cNvPr>
          <p:cNvCxnSpPr>
            <a:cxnSpLocks noGrp="1" noRot="1" noChangeAspect="1" noMove="1" noResize="1" noEditPoints="1" noAdjustHandles="1" noChangeArrowheads="1" noChangeShapeType="1"/>
          </p:cNvCxnSpPr>
          <p:nvPr/>
        </p:nvCxnSpPr>
        <p:spPr>
          <a:xfrm>
            <a:off x="8128000" y="1328738"/>
            <a:ext cx="0" cy="34671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re 1">
            <a:extLst>
              <a:ext uri="{FF2B5EF4-FFF2-40B4-BE49-F238E27FC236}">
                <a16:creationId xmlns:a16="http://schemas.microsoft.com/office/drawing/2014/main" id="{7C0A42EE-6989-4182-9A19-960F1639B4A9}"/>
              </a:ext>
            </a:extLst>
          </p:cNvPr>
          <p:cNvSpPr>
            <a:spLocks noGrp="1"/>
          </p:cNvSpPr>
          <p:nvPr>
            <p:ph type="title"/>
          </p:nvPr>
        </p:nvSpPr>
        <p:spPr>
          <a:xfrm>
            <a:off x="342902" y="960438"/>
            <a:ext cx="7467598" cy="4203700"/>
          </a:xfrm>
        </p:spPr>
        <p:txBody>
          <a:bodyPr bIns="0" anchor="ctr"/>
          <a:lstStyle/>
          <a:p>
            <a:pPr algn="r" eaLnBrk="1" fontAlgn="auto" hangingPunct="1">
              <a:spcAft>
                <a:spcPts val="0"/>
              </a:spcAft>
              <a:defRPr/>
            </a:pPr>
            <a:r>
              <a:rPr lang="en-US" sz="3600" b="1" dirty="0"/>
              <a:t>UNITE CENTRALE DE STERILISATION</a:t>
            </a:r>
            <a:r>
              <a:rPr lang="en-US" sz="4800" dirty="0"/>
              <a:t/>
            </a:r>
            <a:br>
              <a:rPr lang="en-US" sz="4800" dirty="0"/>
            </a:br>
            <a:r>
              <a:rPr lang="en-US" sz="4800" dirty="0"/>
              <a:t/>
            </a:r>
            <a:br>
              <a:rPr lang="en-US" sz="4800" dirty="0"/>
            </a:br>
            <a:r>
              <a:rPr lang="en-US" sz="2400" b="1" dirty="0" err="1"/>
              <a:t>Tuteurs</a:t>
            </a:r>
            <a:r>
              <a:rPr lang="en-US" sz="2400" dirty="0"/>
              <a:t>: ABDALLAOUI LAMIA, ASSIMI S., HAKKOU F., AMMINOU L</a:t>
            </a:r>
            <a:r>
              <a:rPr lang="en-US" sz="2400" dirty="0" smtClean="0"/>
              <a:t>., BENKARROUM FZ </a:t>
            </a:r>
            <a:endParaRPr lang="en-US" sz="4800" dirty="0"/>
          </a:p>
        </p:txBody>
      </p:sp>
    </p:spTree>
  </p:cSld>
  <p:clrMapOvr>
    <a:masterClrMapping/>
  </p:clrMapOvr>
</p:sld>
</file>

<file path=ppt/theme/theme1.xml><?xml version="1.0" encoding="utf-8"?>
<a:theme xmlns:a="http://schemas.openxmlformats.org/drawingml/2006/main" name="Galerie">
  <a:themeElements>
    <a:clrScheme name="Nuances de gri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Galerie">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mbre extrême">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11053</TotalTime>
  <Words>1230</Words>
  <Application>Microsoft Office PowerPoint</Application>
  <PresentationFormat>Grand écran</PresentationFormat>
  <Paragraphs>165</Paragraphs>
  <Slides>25</Slides>
  <Notes>4</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25</vt:i4>
      </vt:variant>
    </vt:vector>
  </HeadingPairs>
  <TitlesOfParts>
    <vt:vector size="32" baseType="lpstr">
      <vt:lpstr>Arial</vt:lpstr>
      <vt:lpstr>Calibri</vt:lpstr>
      <vt:lpstr>Calibri Light</vt:lpstr>
      <vt:lpstr>Palatino Linotype</vt:lpstr>
      <vt:lpstr>Wingdings 3</vt:lpstr>
      <vt:lpstr>Galerie</vt:lpstr>
      <vt:lpstr>Thème Office</vt:lpstr>
      <vt:lpstr>STAGE COMPLEMENTAIRE D’«INITIATION A LA PRATIQUE CLINIQUE » (SC3)</vt:lpstr>
      <vt:lpstr>1. DESCRIPTION ET ORGANISATION</vt:lpstr>
      <vt:lpstr>Présentation PowerPoint</vt:lpstr>
      <vt:lpstr> LIEU:  CCTD/ 3 SERVICES CONCERNES</vt:lpstr>
      <vt:lpstr>Présentation PowerPoint</vt:lpstr>
      <vt:lpstr>2. OBJECTIFS GENERAUX</vt:lpstr>
      <vt:lpstr>Présentation PowerPoint</vt:lpstr>
      <vt:lpstr>3. OBJECTIFS SPECIFIQUES PAR SERVICE</vt:lpstr>
      <vt:lpstr>UNITE CENTRALE DE STERILISATION  Tuteurs: ABDALLAOUI LAMIA, ASSIMI S., HAKKOU F., AMMINOU L., BENKARROUM FZ </vt:lpstr>
      <vt:lpstr>Présentation PowerPoint</vt:lpstr>
      <vt:lpstr>OBJECTIFS SPECIFIQUES A L’UCS</vt:lpstr>
      <vt:lpstr>OBJECTIFS SPECIFIQUES AU FAUTEUIL/SALLE APP JAUNE</vt:lpstr>
      <vt:lpstr>UNITE DE CONSULTATIONS ET D’URGENCES   TUTEURS: Rokhssi H, Figuigui L, Assila L.  </vt:lpstr>
      <vt:lpstr>OBJECTIFS SPECIFIQUES</vt:lpstr>
      <vt:lpstr>Présentation PowerPoint</vt:lpstr>
      <vt:lpstr>ACTIVITÉS DANS LA SALLE DE COURS (SALLE A )</vt:lpstr>
      <vt:lpstr>ACTIVITÉS DANS L’UNITÉ DE CONSULTATIONS ET D’URGENCES </vt:lpstr>
      <vt:lpstr>SERVICE DE RADIOLOGIE   TUTEURS: Dr Erraji, Dr Benjelloune……. .    </vt:lpstr>
      <vt:lpstr>OBJECTIFS SPECIFIQUES</vt:lpstr>
      <vt:lpstr>Déroulement de la séance pour chaque groupe</vt:lpstr>
      <vt:lpstr>4.VALIDATION DU STAGE SC3</vt:lpstr>
      <vt:lpstr>CRITERES DE VALIDATION</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DU STAGE COMPLEMENTAIRE D’INITIATION A LA PRATIQUE CLINIQUE (SC3)</dc:title>
  <dc:creator>AMINE EL MOSTAFA</dc:creator>
  <cp:lastModifiedBy>user</cp:lastModifiedBy>
  <cp:revision>210</cp:revision>
  <dcterms:created xsi:type="dcterms:W3CDTF">2018-02-19T13:23:49Z</dcterms:created>
  <dcterms:modified xsi:type="dcterms:W3CDTF">2023-04-12T18:18:44Z</dcterms:modified>
</cp:coreProperties>
</file>